
<file path=[Content_Types].xml><?xml version="1.0" encoding="utf-8"?>
<Types xmlns="http://schemas.openxmlformats.org/package/2006/content-types">
  <Override PartName="/ppt/charts/chart1.xml" ContentType="application/vnd.openxmlformats-officedocument.drawingml.chart+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charts/chart6.xml" ContentType="application/vnd.openxmlformats-officedocument.drawingml.chart+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hart2.xml" ContentType="application/vnd.openxmlformats-officedocument.drawingml.chart+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charts/chart7.xml" ContentType="application/vnd.openxmlformats-officedocument.drawingml.chart+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charts/chart5.xml" ContentType="application/vnd.openxmlformats-officedocument.drawingml.char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charts/chart3.xml" ContentType="application/vnd.openxmlformats-officedocument.drawingml.chart+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p:sldMasterIdLst>
    <p:sldMasterId id="2147483852" r:id="rId1"/>
  </p:sldMasterIdLst>
  <p:notesMasterIdLst>
    <p:notesMasterId r:id="rId15"/>
  </p:notesMasterIdLst>
  <p:handoutMasterIdLst>
    <p:handoutMasterId r:id="rId16"/>
  </p:handoutMasterIdLst>
  <p:sldIdLst>
    <p:sldId id="256" r:id="rId2"/>
    <p:sldId id="274" r:id="rId3"/>
    <p:sldId id="261" r:id="rId4"/>
    <p:sldId id="262" r:id="rId5"/>
    <p:sldId id="263" r:id="rId6"/>
    <p:sldId id="264" r:id="rId7"/>
    <p:sldId id="265" r:id="rId8"/>
    <p:sldId id="266" r:id="rId9"/>
    <p:sldId id="269" r:id="rId10"/>
    <p:sldId id="271" r:id="rId11"/>
    <p:sldId id="270" r:id="rId12"/>
    <p:sldId id="272" r:id="rId13"/>
    <p:sldId id="273"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9457"/>
    <a:srgbClr val="FF7C22"/>
    <a:srgbClr val="FFFCC1"/>
    <a:srgbClr val="BDDB97"/>
    <a:srgbClr val="BCDA96"/>
    <a:srgbClr val="455F00"/>
    <a:srgbClr val="1D5300"/>
    <a:srgbClr val="A3D230"/>
    <a:srgbClr val="FFFDAF"/>
    <a:srgbClr val="64B2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0321" autoAdjust="0"/>
    <p:restoredTop sz="94713" autoAdjust="0"/>
  </p:normalViewPr>
  <p:slideViewPr>
    <p:cSldViewPr showGuides="1">
      <p:cViewPr>
        <p:scale>
          <a:sx n="100" d="100"/>
          <a:sy n="100" d="100"/>
        </p:scale>
        <p:origin x="-552"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2" d="100"/>
          <a:sy n="72" d="100"/>
        </p:scale>
        <p:origin x="-3312" y="-11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whenwanderlusty:Desktop:MarketstatsDec.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18"/>
  <c:chart>
    <c:autoTitleDeleted val="1"/>
    <c:plotArea>
      <c:layout/>
      <c:barChart>
        <c:barDir val="col"/>
        <c:grouping val="clustered"/>
        <c:ser>
          <c:idx val="1"/>
          <c:order val="1"/>
          <c:tx>
            <c:strRef>
              <c:f>'Sales by Month'!$B$28</c:f>
            </c:strRef>
          </c:tx>
          <c:spPr>
            <a:gradFill flip="none" rotWithShape="1">
              <a:gsLst>
                <a:gs pos="0">
                  <a:srgbClr val="455F00"/>
                </a:gs>
                <a:gs pos="100000">
                  <a:prstClr val="white">
                    <a:lumMod val="85000"/>
                  </a:prstClr>
                </a:gs>
              </a:gsLst>
              <a:path path="circle">
                <a:fillToRect l="100000" t="100000"/>
              </a:path>
              <a:tileRect r="-100000" b="-100000"/>
            </a:gradFill>
          </c:spPr>
          <c:cat>
            <c:multiLvlStrRef>
              <c:f>'Sales by Month'!$A$29:$A$38</c:f>
            </c:multiLvlStrRef>
          </c:cat>
          <c:val>
            <c:numRef>
              <c:f>'Sales by Month'!$B$29:$B$38</c:f>
            </c:numRef>
          </c:val>
        </c:ser>
        <c:ser>
          <c:idx val="0"/>
          <c:order val="0"/>
          <c:tx>
            <c:strRef>
              <c:f>'[MarketstatsDec.xlsx]Sales by Month'!$D$28</c:f>
              <c:strCache>
                <c:ptCount val="1"/>
                <c:pt idx="0">
                  <c:v>Feb. </c:v>
                </c:pt>
              </c:strCache>
            </c:strRef>
          </c:tx>
          <c:spPr>
            <a:gradFill flip="none" rotWithShape="1">
              <a:gsLst>
                <a:gs pos="0">
                  <a:srgbClr val="BCDA96"/>
                </a:gs>
                <a:gs pos="100000">
                  <a:srgbClr val="455F00"/>
                </a:gs>
              </a:gsLst>
              <a:path path="rect">
                <a:fillToRect l="100000" t="100000"/>
              </a:path>
              <a:tileRect r="-100000" b="-100000"/>
            </a:gradFill>
            <a:ln>
              <a:gradFill flip="none" rotWithShape="1">
                <a:gsLst>
                  <a:gs pos="0">
                    <a:srgbClr val="455F00"/>
                  </a:gs>
                  <a:gs pos="100000">
                    <a:schemeClr val="bg1">
                      <a:lumMod val="65000"/>
                    </a:schemeClr>
                  </a:gs>
                </a:gsLst>
                <a:path path="rect">
                  <a:fillToRect l="100000" t="100000"/>
                </a:path>
                <a:tileRect r="-100000" b="-100000"/>
              </a:gradFill>
            </a:ln>
          </c:spPr>
          <c:cat>
            <c:numRef>
              <c:f>'[MarketstatsDec.xlsx]Sales by Month'!$C$29:$C$38</c:f>
              <c:numCache>
                <c:formatCode>0</c:formatCode>
                <c:ptCount val="10"/>
                <c:pt idx="0">
                  <c:v>2003.0</c:v>
                </c:pt>
                <c:pt idx="1">
                  <c:v>2004.0</c:v>
                </c:pt>
                <c:pt idx="2">
                  <c:v>2005.0</c:v>
                </c:pt>
                <c:pt idx="3">
                  <c:v>2006.0</c:v>
                </c:pt>
                <c:pt idx="4">
                  <c:v>2007.0</c:v>
                </c:pt>
                <c:pt idx="5">
                  <c:v>2008.0</c:v>
                </c:pt>
                <c:pt idx="6">
                  <c:v>2009.0</c:v>
                </c:pt>
                <c:pt idx="7">
                  <c:v>2010.0</c:v>
                </c:pt>
                <c:pt idx="8" formatCode="General">
                  <c:v>2011.0</c:v>
                </c:pt>
                <c:pt idx="9">
                  <c:v>2012.0</c:v>
                </c:pt>
              </c:numCache>
            </c:numRef>
          </c:cat>
          <c:val>
            <c:numRef>
              <c:f>'[MarketstatsDec.xlsx]Sales by Month'!$D$29:$D$38</c:f>
              <c:numCache>
                <c:formatCode>#,##0</c:formatCode>
                <c:ptCount val="10"/>
                <c:pt idx="0">
                  <c:v>2094.0</c:v>
                </c:pt>
                <c:pt idx="1">
                  <c:v>2118.0</c:v>
                </c:pt>
                <c:pt idx="2">
                  <c:v>2731.0</c:v>
                </c:pt>
                <c:pt idx="3">
                  <c:v>3261.0</c:v>
                </c:pt>
                <c:pt idx="4">
                  <c:v>3198.0</c:v>
                </c:pt>
                <c:pt idx="5">
                  <c:v>2860.0</c:v>
                </c:pt>
                <c:pt idx="6">
                  <c:v>1895.0</c:v>
                </c:pt>
                <c:pt idx="7">
                  <c:v>1950.0</c:v>
                </c:pt>
                <c:pt idx="8">
                  <c:v>1949.0</c:v>
                </c:pt>
                <c:pt idx="9">
                  <c:v>1937.0</c:v>
                </c:pt>
              </c:numCache>
            </c:numRef>
          </c:val>
        </c:ser>
        <c:axId val="725367768"/>
        <c:axId val="725370856"/>
      </c:barChart>
      <c:catAx>
        <c:axId val="725367768"/>
        <c:scaling>
          <c:orientation val="minMax"/>
        </c:scaling>
        <c:axPos val="b"/>
        <c:numFmt formatCode="0" sourceLinked="1"/>
        <c:tickLblPos val="nextTo"/>
        <c:crossAx val="725370856"/>
        <c:crosses val="autoZero"/>
        <c:auto val="1"/>
        <c:lblAlgn val="ctr"/>
        <c:lblOffset val="100"/>
      </c:catAx>
      <c:valAx>
        <c:axId val="725370856"/>
        <c:scaling>
          <c:orientation val="minMax"/>
        </c:scaling>
        <c:axPos val="l"/>
        <c:majorGridlines/>
        <c:numFmt formatCode="#,##0" sourceLinked="1"/>
        <c:tickLblPos val="nextTo"/>
        <c:crossAx val="725367768"/>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lineChart>
        <c:grouping val="standard"/>
        <c:ser>
          <c:idx val="0"/>
          <c:order val="0"/>
          <c:tx>
            <c:strRef>
              <c:f>'Sales by Month'!$A$3</c:f>
              <c:strCache>
                <c:ptCount val="1"/>
                <c:pt idx="0">
                  <c:v>2006</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Month'!$B$3:$M$3</c:f>
              <c:numCache>
                <c:formatCode>#,##0</c:formatCode>
                <c:ptCount val="12"/>
                <c:pt idx="0">
                  <c:v>1563.0</c:v>
                </c:pt>
                <c:pt idx="1">
                  <c:v>1698.0</c:v>
                </c:pt>
                <c:pt idx="2">
                  <c:v>2313.0</c:v>
                </c:pt>
                <c:pt idx="3">
                  <c:v>2172.0</c:v>
                </c:pt>
                <c:pt idx="4">
                  <c:v>2616.0</c:v>
                </c:pt>
                <c:pt idx="5">
                  <c:v>2993.0</c:v>
                </c:pt>
                <c:pt idx="6">
                  <c:v>2704.0</c:v>
                </c:pt>
                <c:pt idx="7">
                  <c:v>2794.0</c:v>
                </c:pt>
                <c:pt idx="8">
                  <c:v>2341.0</c:v>
                </c:pt>
                <c:pt idx="9">
                  <c:v>2094.0</c:v>
                </c:pt>
                <c:pt idx="10">
                  <c:v>1939.0</c:v>
                </c:pt>
                <c:pt idx="11">
                  <c:v>1996.0</c:v>
                </c:pt>
              </c:numCache>
            </c:numRef>
          </c:val>
        </c:ser>
        <c:ser>
          <c:idx val="1"/>
          <c:order val="1"/>
          <c:tx>
            <c:strRef>
              <c:f>'Sales by Month'!$A$4</c:f>
              <c:strCache>
                <c:ptCount val="1"/>
                <c:pt idx="0">
                  <c:v>2007</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Month'!$B$4:$M$4</c:f>
              <c:numCache>
                <c:formatCode>#,##0</c:formatCode>
                <c:ptCount val="12"/>
                <c:pt idx="0">
                  <c:v>1475.0</c:v>
                </c:pt>
                <c:pt idx="1">
                  <c:v>1723.0</c:v>
                </c:pt>
                <c:pt idx="2">
                  <c:v>2315.0</c:v>
                </c:pt>
                <c:pt idx="3">
                  <c:v>2295.0</c:v>
                </c:pt>
                <c:pt idx="4">
                  <c:v>2698.0</c:v>
                </c:pt>
                <c:pt idx="5">
                  <c:v>2772.0</c:v>
                </c:pt>
                <c:pt idx="6">
                  <c:v>2621.0</c:v>
                </c:pt>
                <c:pt idx="7">
                  <c:v>2487.0</c:v>
                </c:pt>
                <c:pt idx="8">
                  <c:v>1816.0</c:v>
                </c:pt>
                <c:pt idx="9">
                  <c:v>1770.0</c:v>
                </c:pt>
                <c:pt idx="10">
                  <c:v>1648.0</c:v>
                </c:pt>
                <c:pt idx="11">
                  <c:v>1638.0</c:v>
                </c:pt>
              </c:numCache>
            </c:numRef>
          </c:val>
        </c:ser>
        <c:ser>
          <c:idx val="2"/>
          <c:order val="2"/>
          <c:tx>
            <c:strRef>
              <c:f>'Sales by Month'!$A$5</c:f>
              <c:strCache>
                <c:ptCount val="1"/>
                <c:pt idx="0">
                  <c:v>2008</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Month'!$B$5:$M$5</c:f>
              <c:numCache>
                <c:formatCode>#,##0</c:formatCode>
                <c:ptCount val="12"/>
                <c:pt idx="0">
                  <c:v>1313.0</c:v>
                </c:pt>
                <c:pt idx="1">
                  <c:v>1547.0</c:v>
                </c:pt>
                <c:pt idx="2">
                  <c:v>1828.0</c:v>
                </c:pt>
                <c:pt idx="3">
                  <c:v>1945.0</c:v>
                </c:pt>
                <c:pt idx="4">
                  <c:v>2106.0</c:v>
                </c:pt>
                <c:pt idx="5">
                  <c:v>2199.0</c:v>
                </c:pt>
                <c:pt idx="6">
                  <c:v>2015.0</c:v>
                </c:pt>
                <c:pt idx="7">
                  <c:v>1992.0</c:v>
                </c:pt>
                <c:pt idx="8">
                  <c:v>1574.0</c:v>
                </c:pt>
                <c:pt idx="9">
                  <c:v>1256.0</c:v>
                </c:pt>
                <c:pt idx="10">
                  <c:v>928.0</c:v>
                </c:pt>
                <c:pt idx="11">
                  <c:v>1163.0</c:v>
                </c:pt>
              </c:numCache>
            </c:numRef>
          </c:val>
        </c:ser>
        <c:ser>
          <c:idx val="3"/>
          <c:order val="3"/>
          <c:tx>
            <c:strRef>
              <c:f>'Sales by Month'!$A$6</c:f>
              <c:strCache>
                <c:ptCount val="1"/>
                <c:pt idx="0">
                  <c:v>2009</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Month'!$B$6:$M$6</c:f>
              <c:numCache>
                <c:formatCode>#,##0</c:formatCode>
                <c:ptCount val="12"/>
                <c:pt idx="0">
                  <c:v>816.0</c:v>
                </c:pt>
                <c:pt idx="1">
                  <c:v>1079.0</c:v>
                </c:pt>
                <c:pt idx="2">
                  <c:v>1372.0</c:v>
                </c:pt>
                <c:pt idx="3">
                  <c:v>1546.0</c:v>
                </c:pt>
                <c:pt idx="4">
                  <c:v>1661.0</c:v>
                </c:pt>
                <c:pt idx="5">
                  <c:v>2051.0</c:v>
                </c:pt>
                <c:pt idx="6">
                  <c:v>2003.0</c:v>
                </c:pt>
                <c:pt idx="7">
                  <c:v>1736.0</c:v>
                </c:pt>
                <c:pt idx="8">
                  <c:v>1726.0</c:v>
                </c:pt>
                <c:pt idx="9">
                  <c:v>1756.0</c:v>
                </c:pt>
                <c:pt idx="10">
                  <c:v>1516.0</c:v>
                </c:pt>
                <c:pt idx="11">
                  <c:v>1305.0</c:v>
                </c:pt>
              </c:numCache>
            </c:numRef>
          </c:val>
        </c:ser>
        <c:ser>
          <c:idx val="4"/>
          <c:order val="4"/>
          <c:tx>
            <c:strRef>
              <c:f>'Sales by Month'!$A$7</c:f>
              <c:strCache>
                <c:ptCount val="1"/>
                <c:pt idx="0">
                  <c:v>2010</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Month'!$B$7:$M$7</c:f>
              <c:numCache>
                <c:formatCode>#,##0</c:formatCode>
                <c:ptCount val="12"/>
                <c:pt idx="0">
                  <c:v>841.0</c:v>
                </c:pt>
                <c:pt idx="1">
                  <c:v>1109.0</c:v>
                </c:pt>
                <c:pt idx="2">
                  <c:v>1758.0</c:v>
                </c:pt>
                <c:pt idx="3">
                  <c:v>1997.0</c:v>
                </c:pt>
                <c:pt idx="4">
                  <c:v>2038.0</c:v>
                </c:pt>
                <c:pt idx="5">
                  <c:v>1946.0</c:v>
                </c:pt>
                <c:pt idx="6">
                  <c:v>1477.0</c:v>
                </c:pt>
                <c:pt idx="7">
                  <c:v>1466.0</c:v>
                </c:pt>
                <c:pt idx="8">
                  <c:v>1265.0</c:v>
                </c:pt>
                <c:pt idx="9">
                  <c:v>1187.0</c:v>
                </c:pt>
                <c:pt idx="10">
                  <c:v>1199.0</c:v>
                </c:pt>
                <c:pt idx="11">
                  <c:v>1323.0</c:v>
                </c:pt>
              </c:numCache>
            </c:numRef>
          </c:val>
        </c:ser>
        <c:ser>
          <c:idx val="5"/>
          <c:order val="5"/>
          <c:tx>
            <c:strRef>
              <c:f>'Sales by Month'!$A$8</c:f>
              <c:strCache>
                <c:ptCount val="1"/>
                <c:pt idx="0">
                  <c:v>2011</c:v>
                </c:pt>
              </c:strCache>
            </c:strRef>
          </c:tx>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Month'!$B$8:$M$8</c:f>
              <c:numCache>
                <c:formatCode>#,##0</c:formatCode>
                <c:ptCount val="12"/>
                <c:pt idx="0">
                  <c:v>927.0</c:v>
                </c:pt>
                <c:pt idx="1">
                  <c:v>1022.0</c:v>
                </c:pt>
                <c:pt idx="2">
                  <c:v>1405.0</c:v>
                </c:pt>
                <c:pt idx="3">
                  <c:v>1576.0</c:v>
                </c:pt>
                <c:pt idx="4">
                  <c:v>1741.0</c:v>
                </c:pt>
                <c:pt idx="5">
                  <c:v>1946.0</c:v>
                </c:pt>
                <c:pt idx="6">
                  <c:v>1798.0</c:v>
                </c:pt>
                <c:pt idx="7">
                  <c:v>1780.0</c:v>
                </c:pt>
                <c:pt idx="8">
                  <c:v>1393.0</c:v>
                </c:pt>
                <c:pt idx="9">
                  <c:v>1250.0</c:v>
                </c:pt>
                <c:pt idx="10">
                  <c:v>1158.0</c:v>
                </c:pt>
                <c:pt idx="11">
                  <c:v>1306.0</c:v>
                </c:pt>
              </c:numCache>
            </c:numRef>
          </c:val>
        </c:ser>
        <c:ser>
          <c:idx val="6"/>
          <c:order val="6"/>
          <c:tx>
            <c:strRef>
              <c:f>'Sales by Month'!$A$9</c:f>
              <c:strCache>
                <c:ptCount val="1"/>
                <c:pt idx="0">
                  <c:v>2012</c:v>
                </c:pt>
              </c:strCache>
            </c:strRef>
          </c:tx>
          <c:spPr>
            <a:ln w="44450">
              <a:solidFill>
                <a:srgbClr val="FF7C22"/>
              </a:solidFill>
            </a:ln>
          </c:spPr>
          <c:marker>
            <c:symbol val="none"/>
          </c:marker>
          <c:cat>
            <c:strRef>
              <c:f>'Sales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'Sales by Month'!$B$9:$M$9</c:f>
              <c:numCache>
                <c:formatCode>#,##0</c:formatCode>
                <c:ptCount val="12"/>
                <c:pt idx="0">
                  <c:v>885.0</c:v>
                </c:pt>
                <c:pt idx="1">
                  <c:v>1052.0</c:v>
                </c:pt>
              </c:numCache>
            </c:numRef>
          </c:val>
        </c:ser>
        <c:marker val="1"/>
        <c:axId val="796845048"/>
        <c:axId val="725281032"/>
      </c:lineChart>
      <c:catAx>
        <c:axId val="796845048"/>
        <c:scaling>
          <c:orientation val="minMax"/>
        </c:scaling>
        <c:axPos val="b"/>
        <c:tickLblPos val="nextTo"/>
        <c:crossAx val="725281032"/>
        <c:crosses val="autoZero"/>
        <c:auto val="1"/>
        <c:lblAlgn val="ctr"/>
        <c:lblOffset val="100"/>
      </c:catAx>
      <c:valAx>
        <c:axId val="725281032"/>
        <c:scaling>
          <c:orientation val="minMax"/>
        </c:scaling>
        <c:axPos val="l"/>
        <c:majorGridlines/>
        <c:numFmt formatCode="#,##0" sourceLinked="1"/>
        <c:tickLblPos val="nextTo"/>
        <c:crossAx val="796845048"/>
        <c:crosses val="autoZero"/>
        <c:crossBetween val="between"/>
      </c:valAx>
    </c:plotArea>
    <c:legend>
      <c:legendPos val="r"/>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style val="2"/>
  <c:chart>
    <c:plotArea>
      <c:layout/>
      <c:lineChart>
        <c:grouping val="standard"/>
        <c:ser>
          <c:idx val="0"/>
          <c:order val="0"/>
          <c:tx>
            <c:strRef>
              <c:f>Inventories!$A$3</c:f>
              <c:strCache>
                <c:ptCount val="1"/>
                <c:pt idx="0">
                  <c:v>2006</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Inventories!$B$3:$M$3</c:f>
              <c:numCache>
                <c:formatCode>#,##0</c:formatCode>
                <c:ptCount val="12"/>
                <c:pt idx="0">
                  <c:v>7143.0</c:v>
                </c:pt>
                <c:pt idx="1">
                  <c:v>7377.0</c:v>
                </c:pt>
                <c:pt idx="2">
                  <c:v>7811.0</c:v>
                </c:pt>
                <c:pt idx="3">
                  <c:v>8123.0</c:v>
                </c:pt>
                <c:pt idx="4">
                  <c:v>10081.0</c:v>
                </c:pt>
                <c:pt idx="5">
                  <c:v>8477.0</c:v>
                </c:pt>
                <c:pt idx="6">
                  <c:v>8368.0</c:v>
                </c:pt>
                <c:pt idx="7">
                  <c:v>8137.0</c:v>
                </c:pt>
                <c:pt idx="8">
                  <c:v>8203.0</c:v>
                </c:pt>
                <c:pt idx="9">
                  <c:v>7947.0</c:v>
                </c:pt>
                <c:pt idx="10">
                  <c:v>7354.0</c:v>
                </c:pt>
                <c:pt idx="11">
                  <c:v>6852.0</c:v>
                </c:pt>
              </c:numCache>
            </c:numRef>
          </c:val>
        </c:ser>
        <c:ser>
          <c:idx val="1"/>
          <c:order val="1"/>
          <c:tx>
            <c:strRef>
              <c:f>Inventories!$A$4</c:f>
              <c:strCache>
                <c:ptCount val="1"/>
                <c:pt idx="0">
                  <c:v>2007</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Inventories!$B$4:$M$4</c:f>
              <c:numCache>
                <c:formatCode>#,##0</c:formatCode>
                <c:ptCount val="12"/>
                <c:pt idx="0">
                  <c:v>6956.0</c:v>
                </c:pt>
                <c:pt idx="1">
                  <c:v>7212.0</c:v>
                </c:pt>
                <c:pt idx="2">
                  <c:v>7776.0</c:v>
                </c:pt>
                <c:pt idx="3">
                  <c:v>8354.0</c:v>
                </c:pt>
                <c:pt idx="4">
                  <c:v>8821.0</c:v>
                </c:pt>
                <c:pt idx="5">
                  <c:v>9159.0</c:v>
                </c:pt>
                <c:pt idx="6">
                  <c:v>9451.0</c:v>
                </c:pt>
                <c:pt idx="7">
                  <c:v>9819.0</c:v>
                </c:pt>
                <c:pt idx="8">
                  <c:v>9979.0</c:v>
                </c:pt>
                <c:pt idx="9">
                  <c:v>9431.0</c:v>
                </c:pt>
                <c:pt idx="10">
                  <c:v>8069.0</c:v>
                </c:pt>
                <c:pt idx="11">
                  <c:v>8522.0</c:v>
                </c:pt>
              </c:numCache>
            </c:numRef>
          </c:val>
        </c:ser>
        <c:ser>
          <c:idx val="2"/>
          <c:order val="2"/>
          <c:tx>
            <c:strRef>
              <c:f>Inventories!$A$5</c:f>
              <c:strCache>
                <c:ptCount val="1"/>
                <c:pt idx="0">
                  <c:v>2008</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Inventories!$B$5:$M$5</c:f>
              <c:numCache>
                <c:formatCode>#,##0</c:formatCode>
                <c:ptCount val="12"/>
                <c:pt idx="0">
                  <c:v>8727.0</c:v>
                </c:pt>
                <c:pt idx="1">
                  <c:v>9127.0</c:v>
                </c:pt>
                <c:pt idx="2">
                  <c:v>9638.0</c:v>
                </c:pt>
                <c:pt idx="3">
                  <c:v>10034.0</c:v>
                </c:pt>
                <c:pt idx="4">
                  <c:v>10577.0</c:v>
                </c:pt>
                <c:pt idx="5">
                  <c:v>10866.0</c:v>
                </c:pt>
                <c:pt idx="6">
                  <c:v>10913.0</c:v>
                </c:pt>
                <c:pt idx="7">
                  <c:v>10348.0</c:v>
                </c:pt>
                <c:pt idx="8">
                  <c:v>10217.0</c:v>
                </c:pt>
                <c:pt idx="9">
                  <c:v>9944.0</c:v>
                </c:pt>
                <c:pt idx="10">
                  <c:v>9243.0</c:v>
                </c:pt>
                <c:pt idx="11">
                  <c:v>8520.0</c:v>
                </c:pt>
              </c:numCache>
            </c:numRef>
          </c:val>
        </c:ser>
        <c:ser>
          <c:idx val="3"/>
          <c:order val="3"/>
          <c:tx>
            <c:strRef>
              <c:f>Inventories!$A$6</c:f>
              <c:strCache>
                <c:ptCount val="1"/>
                <c:pt idx="0">
                  <c:v>2009</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Inventories!$B$6:$M$6</c:f>
              <c:numCache>
                <c:formatCode>#,##0</c:formatCode>
                <c:ptCount val="12"/>
                <c:pt idx="0">
                  <c:v>8738.0</c:v>
                </c:pt>
                <c:pt idx="1">
                  <c:v>9373.0</c:v>
                </c:pt>
                <c:pt idx="2">
                  <c:v>9704.0</c:v>
                </c:pt>
                <c:pt idx="3">
                  <c:v>9889.0</c:v>
                </c:pt>
                <c:pt idx="4">
                  <c:v>9939.0</c:v>
                </c:pt>
                <c:pt idx="5">
                  <c:v>10107.0</c:v>
                </c:pt>
                <c:pt idx="6">
                  <c:v>9988.0</c:v>
                </c:pt>
                <c:pt idx="7">
                  <c:v>9555.0</c:v>
                </c:pt>
                <c:pt idx="8">
                  <c:v>9080.0</c:v>
                </c:pt>
                <c:pt idx="9">
                  <c:v>8585.0</c:v>
                </c:pt>
                <c:pt idx="10">
                  <c:v>8524.0</c:v>
                </c:pt>
                <c:pt idx="11">
                  <c:v>8079.0</c:v>
                </c:pt>
              </c:numCache>
            </c:numRef>
          </c:val>
        </c:ser>
        <c:ser>
          <c:idx val="4"/>
          <c:order val="4"/>
          <c:tx>
            <c:strRef>
              <c:f>Inventories!$A$7</c:f>
              <c:strCache>
                <c:ptCount val="1"/>
                <c:pt idx="0">
                  <c:v>2010</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Inventories!$B$7:$M$7</c:f>
              <c:numCache>
                <c:formatCode>#,##0</c:formatCode>
                <c:ptCount val="12"/>
                <c:pt idx="0">
                  <c:v>8643.0</c:v>
                </c:pt>
                <c:pt idx="1">
                  <c:v>9343.0</c:v>
                </c:pt>
                <c:pt idx="2">
                  <c:v>10365.0</c:v>
                </c:pt>
                <c:pt idx="3">
                  <c:v>10749.0</c:v>
                </c:pt>
                <c:pt idx="4">
                  <c:v>11133.0</c:v>
                </c:pt>
                <c:pt idx="5">
                  <c:v>11592.0</c:v>
                </c:pt>
                <c:pt idx="6">
                  <c:v>11716.0</c:v>
                </c:pt>
                <c:pt idx="7">
                  <c:v>11304.0</c:v>
                </c:pt>
                <c:pt idx="8">
                  <c:v>10623.0</c:v>
                </c:pt>
                <c:pt idx="9">
                  <c:v>10269.0</c:v>
                </c:pt>
                <c:pt idx="10">
                  <c:v>9590.0</c:v>
                </c:pt>
                <c:pt idx="11">
                  <c:v>7920.0</c:v>
                </c:pt>
              </c:numCache>
            </c:numRef>
          </c:val>
        </c:ser>
        <c:ser>
          <c:idx val="5"/>
          <c:order val="5"/>
          <c:tx>
            <c:strRef>
              <c:f>Inventories!$A$8</c:f>
              <c:strCache>
                <c:ptCount val="1"/>
                <c:pt idx="0">
                  <c:v>2011</c:v>
                </c:pt>
              </c:strCache>
            </c:strRef>
          </c:tx>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Inventories!$B$8:$M$8</c:f>
              <c:numCache>
                <c:formatCode>#,##0</c:formatCode>
                <c:ptCount val="12"/>
                <c:pt idx="0">
                  <c:v>8001.0</c:v>
                </c:pt>
                <c:pt idx="1">
                  <c:v>8238.0</c:v>
                </c:pt>
                <c:pt idx="2">
                  <c:v>9079.0</c:v>
                </c:pt>
                <c:pt idx="3">
                  <c:v>9551.0</c:v>
                </c:pt>
                <c:pt idx="4">
                  <c:v>9684.0</c:v>
                </c:pt>
                <c:pt idx="5">
                  <c:v>9604.0</c:v>
                </c:pt>
                <c:pt idx="6">
                  <c:v>9299.0</c:v>
                </c:pt>
                <c:pt idx="7">
                  <c:v>8812.0</c:v>
                </c:pt>
                <c:pt idx="8">
                  <c:v>8317.0</c:v>
                </c:pt>
                <c:pt idx="9">
                  <c:v>7864.0</c:v>
                </c:pt>
                <c:pt idx="10">
                  <c:v>7287.0</c:v>
                </c:pt>
                <c:pt idx="11">
                  <c:v>6400.0</c:v>
                </c:pt>
              </c:numCache>
            </c:numRef>
          </c:val>
        </c:ser>
        <c:ser>
          <c:idx val="6"/>
          <c:order val="6"/>
          <c:tx>
            <c:strRef>
              <c:f>Inventories!$A$9</c:f>
              <c:strCache>
                <c:ptCount val="1"/>
                <c:pt idx="0">
                  <c:v>2012</c:v>
                </c:pt>
              </c:strCache>
            </c:strRef>
          </c:tx>
          <c:spPr>
            <a:ln w="44450">
              <a:solidFill>
                <a:srgbClr val="FF7C22"/>
              </a:solidFill>
            </a:ln>
          </c:spPr>
          <c:marker>
            <c:symbol val="none"/>
          </c:marker>
          <c:cat>
            <c:strRef>
              <c:f>Inventories!$B$2:$M$2</c:f>
              <c:strCache>
                <c:ptCount val="12"/>
                <c:pt idx="0">
                  <c:v>January</c:v>
                </c:pt>
                <c:pt idx="1">
                  <c:v>February</c:v>
                </c:pt>
                <c:pt idx="2">
                  <c:v>March</c:v>
                </c:pt>
                <c:pt idx="3">
                  <c:v>April</c:v>
                </c:pt>
                <c:pt idx="4">
                  <c:v>May</c:v>
                </c:pt>
                <c:pt idx="5">
                  <c:v>June</c:v>
                </c:pt>
                <c:pt idx="6">
                  <c:v>July </c:v>
                </c:pt>
                <c:pt idx="7">
                  <c:v>August</c:v>
                </c:pt>
                <c:pt idx="8">
                  <c:v>September</c:v>
                </c:pt>
                <c:pt idx="9">
                  <c:v>October</c:v>
                </c:pt>
                <c:pt idx="10">
                  <c:v>November</c:v>
                </c:pt>
                <c:pt idx="11">
                  <c:v>December</c:v>
                </c:pt>
              </c:strCache>
            </c:strRef>
          </c:cat>
          <c:val>
            <c:numRef>
              <c:f>Inventories!$B$9:$M$9</c:f>
              <c:numCache>
                <c:formatCode>#,##0</c:formatCode>
                <c:ptCount val="12"/>
                <c:pt idx="0">
                  <c:v>6414.0</c:v>
                </c:pt>
                <c:pt idx="1">
                  <c:v>6546.0</c:v>
                </c:pt>
              </c:numCache>
            </c:numRef>
          </c:val>
        </c:ser>
        <c:marker val="1"/>
        <c:axId val="706573624"/>
        <c:axId val="507834440"/>
      </c:lineChart>
      <c:catAx>
        <c:axId val="706573624"/>
        <c:scaling>
          <c:orientation val="minMax"/>
        </c:scaling>
        <c:axPos val="b"/>
        <c:tickLblPos val="nextTo"/>
        <c:crossAx val="507834440"/>
        <c:crosses val="autoZero"/>
        <c:auto val="1"/>
        <c:lblAlgn val="ctr"/>
        <c:lblOffset val="100"/>
      </c:catAx>
      <c:valAx>
        <c:axId val="507834440"/>
        <c:scaling>
          <c:orientation val="minMax"/>
          <c:max val="13000.0"/>
          <c:min val="6000.0"/>
        </c:scaling>
        <c:axPos val="l"/>
        <c:majorGridlines/>
        <c:numFmt formatCode="#,##0" sourceLinked="1"/>
        <c:tickLblPos val="nextTo"/>
        <c:crossAx val="706573624"/>
        <c:crosses val="autoZero"/>
        <c:crossBetween val="between"/>
      </c:valAx>
    </c:plotArea>
    <c:legend>
      <c:legendPos val="r"/>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style val="2"/>
  <c:chart>
    <c:plotArea>
      <c:layout/>
      <c:lineChart>
        <c:grouping val="standard"/>
        <c:ser>
          <c:idx val="0"/>
          <c:order val="0"/>
          <c:tx>
            <c:strRef>
              <c:f>'Pendings by Month'!$A$3</c:f>
              <c:strCache>
                <c:ptCount val="1"/>
                <c:pt idx="0">
                  <c:v>2006</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Month'!$B$3:$M$3</c:f>
              <c:numCache>
                <c:formatCode>#,##0</c:formatCode>
                <c:ptCount val="12"/>
                <c:pt idx="0">
                  <c:v>1942.0</c:v>
                </c:pt>
                <c:pt idx="1">
                  <c:v>2127.0</c:v>
                </c:pt>
                <c:pt idx="2">
                  <c:v>2793.0</c:v>
                </c:pt>
                <c:pt idx="3">
                  <c:v>2943.0</c:v>
                </c:pt>
                <c:pt idx="4">
                  <c:v>3295.0</c:v>
                </c:pt>
                <c:pt idx="5">
                  <c:v>3286.0</c:v>
                </c:pt>
                <c:pt idx="6">
                  <c:v>3076.0</c:v>
                </c:pt>
                <c:pt idx="7">
                  <c:v>2891.0</c:v>
                </c:pt>
                <c:pt idx="8">
                  <c:v>2332.0</c:v>
                </c:pt>
                <c:pt idx="9">
                  <c:v>2417.0</c:v>
                </c:pt>
                <c:pt idx="10">
                  <c:v>2148.0</c:v>
                </c:pt>
                <c:pt idx="11">
                  <c:v>1852.0</c:v>
                </c:pt>
              </c:numCache>
            </c:numRef>
          </c:val>
        </c:ser>
        <c:ser>
          <c:idx val="1"/>
          <c:order val="1"/>
          <c:tx>
            <c:strRef>
              <c:f>'Pendings by Month'!$A$4</c:f>
              <c:strCache>
                <c:ptCount val="1"/>
                <c:pt idx="0">
                  <c:v>2007</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Month'!$B$4:$M$4</c:f>
              <c:numCache>
                <c:formatCode>#,##0</c:formatCode>
                <c:ptCount val="12"/>
                <c:pt idx="0">
                  <c:v>2168.0</c:v>
                </c:pt>
                <c:pt idx="1">
                  <c:v>2486.0</c:v>
                </c:pt>
                <c:pt idx="2">
                  <c:v>2934.0</c:v>
                </c:pt>
                <c:pt idx="3">
                  <c:v>3016.0</c:v>
                </c:pt>
                <c:pt idx="4">
                  <c:v>3125.0</c:v>
                </c:pt>
                <c:pt idx="5">
                  <c:v>2789.0</c:v>
                </c:pt>
                <c:pt idx="6">
                  <c:v>2573.0</c:v>
                </c:pt>
                <c:pt idx="7">
                  <c:v>2196.0</c:v>
                </c:pt>
                <c:pt idx="8">
                  <c:v>1695.0</c:v>
                </c:pt>
                <c:pt idx="9">
                  <c:v>1953.0</c:v>
                </c:pt>
                <c:pt idx="10">
                  <c:v>1278.0</c:v>
                </c:pt>
                <c:pt idx="11">
                  <c:v>1006.0</c:v>
                </c:pt>
              </c:numCache>
            </c:numRef>
          </c:val>
        </c:ser>
        <c:ser>
          <c:idx val="2"/>
          <c:order val="2"/>
          <c:tx>
            <c:strRef>
              <c:f>'Pendings by Month'!$A$5</c:f>
              <c:strCache>
                <c:ptCount val="1"/>
                <c:pt idx="0">
                  <c:v>2008</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Month'!$B$5:$M$5</c:f>
              <c:numCache>
                <c:formatCode>#,##0</c:formatCode>
                <c:ptCount val="12"/>
                <c:pt idx="0">
                  <c:v>1514.0</c:v>
                </c:pt>
                <c:pt idx="1">
                  <c:v>1269.0</c:v>
                </c:pt>
                <c:pt idx="2">
                  <c:v>1349.0</c:v>
                </c:pt>
                <c:pt idx="3">
                  <c:v>1314.0</c:v>
                </c:pt>
                <c:pt idx="4">
                  <c:v>1418.0</c:v>
                </c:pt>
                <c:pt idx="5">
                  <c:v>1304.0</c:v>
                </c:pt>
                <c:pt idx="6">
                  <c:v>2032.0</c:v>
                </c:pt>
                <c:pt idx="7">
                  <c:v>1792.0</c:v>
                </c:pt>
                <c:pt idx="8">
                  <c:v>1520.0</c:v>
                </c:pt>
                <c:pt idx="9">
                  <c:v>1234.0</c:v>
                </c:pt>
                <c:pt idx="10">
                  <c:v>1147.0</c:v>
                </c:pt>
                <c:pt idx="11">
                  <c:v>1114.0</c:v>
                </c:pt>
              </c:numCache>
            </c:numRef>
          </c:val>
        </c:ser>
        <c:ser>
          <c:idx val="3"/>
          <c:order val="3"/>
          <c:tx>
            <c:strRef>
              <c:f>'Pendings by Month'!$A$6</c:f>
              <c:strCache>
                <c:ptCount val="1"/>
                <c:pt idx="0">
                  <c:v>2009</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Month'!$B$6:$M$6</c:f>
              <c:numCache>
                <c:formatCode>#,##0</c:formatCode>
                <c:ptCount val="12"/>
                <c:pt idx="0">
                  <c:v>1327.0</c:v>
                </c:pt>
                <c:pt idx="1">
                  <c:v>1406.0</c:v>
                </c:pt>
                <c:pt idx="2">
                  <c:v>1846.0</c:v>
                </c:pt>
                <c:pt idx="3">
                  <c:v>1919.0</c:v>
                </c:pt>
                <c:pt idx="4">
                  <c:v>2132.0</c:v>
                </c:pt>
                <c:pt idx="5">
                  <c:v>2084.0</c:v>
                </c:pt>
                <c:pt idx="6">
                  <c:v>1996.0</c:v>
                </c:pt>
                <c:pt idx="7">
                  <c:v>1980.0</c:v>
                </c:pt>
                <c:pt idx="8">
                  <c:v>1886.0</c:v>
                </c:pt>
                <c:pt idx="9">
                  <c:v>1811.0</c:v>
                </c:pt>
                <c:pt idx="10">
                  <c:v>1232.0</c:v>
                </c:pt>
                <c:pt idx="11">
                  <c:v>1073.0</c:v>
                </c:pt>
              </c:numCache>
            </c:numRef>
          </c:val>
        </c:ser>
        <c:ser>
          <c:idx val="4"/>
          <c:order val="4"/>
          <c:tx>
            <c:strRef>
              <c:f>'Pendings by Month'!$A$7</c:f>
              <c:strCache>
                <c:ptCount val="1"/>
                <c:pt idx="0">
                  <c:v>2010</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Month'!$B$7:$M$7</c:f>
              <c:numCache>
                <c:formatCode>#,##0</c:formatCode>
                <c:ptCount val="12"/>
                <c:pt idx="0">
                  <c:v>1417.0</c:v>
                </c:pt>
                <c:pt idx="1">
                  <c:v>1738.0</c:v>
                </c:pt>
                <c:pt idx="2">
                  <c:v>2421.0</c:v>
                </c:pt>
                <c:pt idx="3">
                  <c:v>2813.0</c:v>
                </c:pt>
                <c:pt idx="4">
                  <c:v>1405.0</c:v>
                </c:pt>
                <c:pt idx="5">
                  <c:v>1610.0</c:v>
                </c:pt>
                <c:pt idx="6">
                  <c:v>1556.0</c:v>
                </c:pt>
                <c:pt idx="7">
                  <c:v>1800.0</c:v>
                </c:pt>
                <c:pt idx="8">
                  <c:v>2008.0</c:v>
                </c:pt>
                <c:pt idx="9">
                  <c:v>1943.0</c:v>
                </c:pt>
                <c:pt idx="10">
                  <c:v>2073.0</c:v>
                </c:pt>
                <c:pt idx="11">
                  <c:v>1817.0</c:v>
                </c:pt>
              </c:numCache>
            </c:numRef>
          </c:val>
        </c:ser>
        <c:ser>
          <c:idx val="5"/>
          <c:order val="5"/>
          <c:tx>
            <c:strRef>
              <c:f>'Pendings by Month'!$A$8</c:f>
              <c:strCache>
                <c:ptCount val="1"/>
                <c:pt idx="0">
                  <c:v>2011</c:v>
                </c:pt>
              </c:strCache>
            </c:strRef>
          </c:tx>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Month'!$B$8:$M$8</c:f>
              <c:numCache>
                <c:formatCode>#,##0</c:formatCode>
                <c:ptCount val="12"/>
                <c:pt idx="0">
                  <c:v>1551.0</c:v>
                </c:pt>
                <c:pt idx="1">
                  <c:v>1760.0</c:v>
                </c:pt>
                <c:pt idx="2">
                  <c:v>2450.0</c:v>
                </c:pt>
                <c:pt idx="3">
                  <c:v>2850.0</c:v>
                </c:pt>
                <c:pt idx="4">
                  <c:v>3035.0</c:v>
                </c:pt>
                <c:pt idx="5">
                  <c:v>2947.0</c:v>
                </c:pt>
                <c:pt idx="6">
                  <c:v>2771.0</c:v>
                </c:pt>
                <c:pt idx="7">
                  <c:v>2482.0</c:v>
                </c:pt>
                <c:pt idx="8">
                  <c:v>2276.0</c:v>
                </c:pt>
                <c:pt idx="9">
                  <c:v>2247.0</c:v>
                </c:pt>
                <c:pt idx="10">
                  <c:v>2186.0</c:v>
                </c:pt>
                <c:pt idx="11">
                  <c:v>1803.0</c:v>
                </c:pt>
              </c:numCache>
            </c:numRef>
          </c:val>
        </c:ser>
        <c:ser>
          <c:idx val="6"/>
          <c:order val="6"/>
          <c:tx>
            <c:strRef>
              <c:f>'Pendings by Month'!$A$9</c:f>
              <c:strCache>
                <c:ptCount val="1"/>
                <c:pt idx="0">
                  <c:v>2012</c:v>
                </c:pt>
              </c:strCache>
            </c:strRef>
          </c:tx>
          <c:spPr>
            <a:ln w="44450">
              <a:solidFill>
                <a:srgbClr val="FF6600"/>
              </a:solidFill>
            </a:ln>
          </c:spPr>
          <c:marker>
            <c:symbol val="none"/>
          </c:marker>
          <c:cat>
            <c:strRef>
              <c:f>'Pendings by Month'!$B$2:$M$2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'Pendings by Month'!$B$9:$M$9</c:f>
              <c:numCache>
                <c:formatCode>#,##0</c:formatCode>
                <c:ptCount val="12"/>
                <c:pt idx="0">
                  <c:v>2182.0</c:v>
                </c:pt>
                <c:pt idx="1">
                  <c:v>2818.0</c:v>
                </c:pt>
              </c:numCache>
            </c:numRef>
          </c:val>
        </c:ser>
        <c:marker val="1"/>
        <c:axId val="528503368"/>
        <c:axId val="538910040"/>
      </c:lineChart>
      <c:catAx>
        <c:axId val="528503368"/>
        <c:scaling>
          <c:orientation val="minMax"/>
        </c:scaling>
        <c:axPos val="b"/>
        <c:tickLblPos val="nextTo"/>
        <c:crossAx val="538910040"/>
        <c:crosses val="autoZero"/>
        <c:auto val="1"/>
        <c:lblAlgn val="ctr"/>
        <c:lblOffset val="100"/>
      </c:catAx>
      <c:valAx>
        <c:axId val="538910040"/>
        <c:scaling>
          <c:orientation val="minMax"/>
        </c:scaling>
        <c:axPos val="l"/>
        <c:majorGridlines/>
        <c:numFmt formatCode="#,##0" sourceLinked="1"/>
        <c:tickLblPos val="nextTo"/>
        <c:crossAx val="528503368"/>
        <c:crosses val="autoZero"/>
        <c:crossBetween val="between"/>
      </c:valAx>
    </c:plotArea>
    <c:legend>
      <c:legendPos val="r"/>
      <c:layout/>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lineChart>
        <c:grouping val="standard"/>
        <c:ser>
          <c:idx val="0"/>
          <c:order val="0"/>
          <c:tx>
            <c:strRef>
              <c:f>'Mortgage Rates'!$B$1:$B$2</c:f>
              <c:strCache>
                <c:ptCount val="1"/>
                <c:pt idx="0">
                  <c:v>Mortgage Rates 30 Year Rate</c:v>
                </c:pt>
              </c:strCache>
            </c:strRef>
          </c:tx>
          <c:spPr>
            <a:ln w="25400">
              <a:solidFill>
                <a:srgbClr val="666699"/>
              </a:solidFill>
              <a:prstDash val="solid"/>
            </a:ln>
          </c:spPr>
          <c:marker>
            <c:symbol val="none"/>
          </c:marker>
          <c:cat>
            <c:strRef>
              <c:f>'Mortgage Rates'!$A$3:$A$27</c:f>
              <c:strCache>
                <c:ptCount val="25"/>
                <c:pt idx="0">
                  <c:v>2000 Q-1</c:v>
                </c:pt>
                <c:pt idx="1">
                  <c:v>2000 Q-3</c:v>
                </c:pt>
                <c:pt idx="2">
                  <c:v>2001 Q-1</c:v>
                </c:pt>
                <c:pt idx="3">
                  <c:v>2001 Q-3</c:v>
                </c:pt>
                <c:pt idx="4">
                  <c:v>2002 Q-1</c:v>
                </c:pt>
                <c:pt idx="5">
                  <c:v>2002 Q-3</c:v>
                </c:pt>
                <c:pt idx="6">
                  <c:v>2003 Q-1</c:v>
                </c:pt>
                <c:pt idx="7">
                  <c:v>2003 Q-3</c:v>
                </c:pt>
                <c:pt idx="8">
                  <c:v>2004 Q-1</c:v>
                </c:pt>
                <c:pt idx="9">
                  <c:v>2004 Q-3</c:v>
                </c:pt>
                <c:pt idx="10">
                  <c:v>2005 Q-1</c:v>
                </c:pt>
                <c:pt idx="11">
                  <c:v>2005 Q-3</c:v>
                </c:pt>
                <c:pt idx="12">
                  <c:v>2006 Q-1</c:v>
                </c:pt>
                <c:pt idx="13">
                  <c:v>2006 Q-3</c:v>
                </c:pt>
                <c:pt idx="14">
                  <c:v>2007 Q-1</c:v>
                </c:pt>
                <c:pt idx="15">
                  <c:v>2007 Q-3</c:v>
                </c:pt>
                <c:pt idx="16">
                  <c:v>2008 Q-1</c:v>
                </c:pt>
                <c:pt idx="17">
                  <c:v>2008 Q-3</c:v>
                </c:pt>
                <c:pt idx="18">
                  <c:v>2009 Q-1</c:v>
                </c:pt>
                <c:pt idx="19">
                  <c:v>2009 Q-3</c:v>
                </c:pt>
                <c:pt idx="20">
                  <c:v>2010 Q-1</c:v>
                </c:pt>
                <c:pt idx="21">
                  <c:v>2010 Q-3</c:v>
                </c:pt>
                <c:pt idx="22">
                  <c:v>2011 Q-1</c:v>
                </c:pt>
                <c:pt idx="23">
                  <c:v>2011 Q-3</c:v>
                </c:pt>
                <c:pt idx="24">
                  <c:v>2012 Q-1</c:v>
                </c:pt>
              </c:strCache>
            </c:strRef>
          </c:cat>
          <c:val>
            <c:numRef>
              <c:f>'Mortgage Rates'!$B$3:$B$27</c:f>
              <c:numCache>
                <c:formatCode>0.00%</c:formatCode>
                <c:ptCount val="25"/>
                <c:pt idx="0">
                  <c:v>0.0825</c:v>
                </c:pt>
                <c:pt idx="1">
                  <c:v>0.0785</c:v>
                </c:pt>
                <c:pt idx="2">
                  <c:v>0.07</c:v>
                </c:pt>
                <c:pt idx="3">
                  <c:v>0.07</c:v>
                </c:pt>
                <c:pt idx="4">
                  <c:v>0.07</c:v>
                </c:pt>
                <c:pt idx="5">
                  <c:v>0.0625</c:v>
                </c:pt>
                <c:pt idx="6">
                  <c:v>0.0575</c:v>
                </c:pt>
                <c:pt idx="7">
                  <c:v>0.05</c:v>
                </c:pt>
                <c:pt idx="8">
                  <c:v>0.056</c:v>
                </c:pt>
                <c:pt idx="9">
                  <c:v>0.0585</c:v>
                </c:pt>
                <c:pt idx="10">
                  <c:v>0.0575</c:v>
                </c:pt>
                <c:pt idx="11">
                  <c:v>0.0575</c:v>
                </c:pt>
                <c:pt idx="12">
                  <c:v>0.0625</c:v>
                </c:pt>
                <c:pt idx="13">
                  <c:v>0.066</c:v>
                </c:pt>
                <c:pt idx="14">
                  <c:v>0.0625</c:v>
                </c:pt>
                <c:pt idx="15">
                  <c:v>0.0625</c:v>
                </c:pt>
                <c:pt idx="16">
                  <c:v>0.0585</c:v>
                </c:pt>
                <c:pt idx="17">
                  <c:v>0.055</c:v>
                </c:pt>
                <c:pt idx="18">
                  <c:v>0.0475</c:v>
                </c:pt>
                <c:pt idx="19">
                  <c:v>0.05</c:v>
                </c:pt>
                <c:pt idx="20">
                  <c:v>0.0485</c:v>
                </c:pt>
                <c:pt idx="21">
                  <c:v>0.04</c:v>
                </c:pt>
                <c:pt idx="22">
                  <c:v>0.04625</c:v>
                </c:pt>
                <c:pt idx="23">
                  <c:v>0.0441</c:v>
                </c:pt>
                <c:pt idx="24">
                  <c:v>0.04</c:v>
                </c:pt>
              </c:numCache>
            </c:numRef>
          </c:val>
        </c:ser>
        <c:ser>
          <c:idx val="1"/>
          <c:order val="1"/>
          <c:tx>
            <c:strRef>
              <c:f>'Mortgage Rates'!$C$1:$C$2</c:f>
              <c:strCache>
                <c:ptCount val="1"/>
                <c:pt idx="0">
                  <c:v>Mortgage Rates 15 Year Rate</c:v>
                </c:pt>
              </c:strCache>
            </c:strRef>
          </c:tx>
          <c:spPr>
            <a:ln w="25400">
              <a:solidFill>
                <a:srgbClr val="993366"/>
              </a:solidFill>
              <a:prstDash val="solid"/>
            </a:ln>
          </c:spPr>
          <c:marker>
            <c:symbol val="none"/>
          </c:marker>
          <c:cat>
            <c:strRef>
              <c:f>'Mortgage Rates'!$A$3:$A$27</c:f>
              <c:strCache>
                <c:ptCount val="25"/>
                <c:pt idx="0">
                  <c:v>2000 Q-1</c:v>
                </c:pt>
                <c:pt idx="1">
                  <c:v>2000 Q-3</c:v>
                </c:pt>
                <c:pt idx="2">
                  <c:v>2001 Q-1</c:v>
                </c:pt>
                <c:pt idx="3">
                  <c:v>2001 Q-3</c:v>
                </c:pt>
                <c:pt idx="4">
                  <c:v>2002 Q-1</c:v>
                </c:pt>
                <c:pt idx="5">
                  <c:v>2002 Q-3</c:v>
                </c:pt>
                <c:pt idx="6">
                  <c:v>2003 Q-1</c:v>
                </c:pt>
                <c:pt idx="7">
                  <c:v>2003 Q-3</c:v>
                </c:pt>
                <c:pt idx="8">
                  <c:v>2004 Q-1</c:v>
                </c:pt>
                <c:pt idx="9">
                  <c:v>2004 Q-3</c:v>
                </c:pt>
                <c:pt idx="10">
                  <c:v>2005 Q-1</c:v>
                </c:pt>
                <c:pt idx="11">
                  <c:v>2005 Q-3</c:v>
                </c:pt>
                <c:pt idx="12">
                  <c:v>2006 Q-1</c:v>
                </c:pt>
                <c:pt idx="13">
                  <c:v>2006 Q-3</c:v>
                </c:pt>
                <c:pt idx="14">
                  <c:v>2007 Q-1</c:v>
                </c:pt>
                <c:pt idx="15">
                  <c:v>2007 Q-3</c:v>
                </c:pt>
                <c:pt idx="16">
                  <c:v>2008 Q-1</c:v>
                </c:pt>
                <c:pt idx="17">
                  <c:v>2008 Q-3</c:v>
                </c:pt>
                <c:pt idx="18">
                  <c:v>2009 Q-1</c:v>
                </c:pt>
                <c:pt idx="19">
                  <c:v>2009 Q-3</c:v>
                </c:pt>
                <c:pt idx="20">
                  <c:v>2010 Q-1</c:v>
                </c:pt>
                <c:pt idx="21">
                  <c:v>2010 Q-3</c:v>
                </c:pt>
                <c:pt idx="22">
                  <c:v>2011 Q-1</c:v>
                </c:pt>
                <c:pt idx="23">
                  <c:v>2011 Q-3</c:v>
                </c:pt>
                <c:pt idx="24">
                  <c:v>2012 Q-1</c:v>
                </c:pt>
              </c:strCache>
            </c:strRef>
          </c:cat>
          <c:val>
            <c:numRef>
              <c:f>'Mortgage Rates'!$C$3:$C$27</c:f>
              <c:numCache>
                <c:formatCode>0.00%</c:formatCode>
                <c:ptCount val="25"/>
                <c:pt idx="0">
                  <c:v>0.0773</c:v>
                </c:pt>
                <c:pt idx="1">
                  <c:v>0.075</c:v>
                </c:pt>
                <c:pt idx="2">
                  <c:v>0.0674</c:v>
                </c:pt>
                <c:pt idx="3">
                  <c:v>0.0674</c:v>
                </c:pt>
                <c:pt idx="4">
                  <c:v>0.0655</c:v>
                </c:pt>
                <c:pt idx="5">
                  <c:v>0.0603</c:v>
                </c:pt>
                <c:pt idx="6">
                  <c:v>0.0524</c:v>
                </c:pt>
                <c:pt idx="7">
                  <c:v>0.0475</c:v>
                </c:pt>
                <c:pt idx="8">
                  <c:v>0.0515</c:v>
                </c:pt>
                <c:pt idx="9">
                  <c:v>0.0562</c:v>
                </c:pt>
                <c:pt idx="10">
                  <c:v>0.0521</c:v>
                </c:pt>
                <c:pt idx="11">
                  <c:v>0.0512</c:v>
                </c:pt>
                <c:pt idx="12">
                  <c:v>0.0576</c:v>
                </c:pt>
                <c:pt idx="13">
                  <c:v>0.0644</c:v>
                </c:pt>
                <c:pt idx="14">
                  <c:v>0.0594</c:v>
                </c:pt>
                <c:pt idx="15">
                  <c:v>0.0618</c:v>
                </c:pt>
                <c:pt idx="16">
                  <c:v>0.0568</c:v>
                </c:pt>
                <c:pt idx="17">
                  <c:v>0.0535</c:v>
                </c:pt>
                <c:pt idx="18">
                  <c:v>0.0465</c:v>
                </c:pt>
                <c:pt idx="19">
                  <c:v>0.0477</c:v>
                </c:pt>
                <c:pt idx="20">
                  <c:v>0.0425</c:v>
                </c:pt>
                <c:pt idx="21">
                  <c:v>0.03625</c:v>
                </c:pt>
                <c:pt idx="22">
                  <c:v>0.04</c:v>
                </c:pt>
                <c:pt idx="23">
                  <c:v>0.0356</c:v>
                </c:pt>
                <c:pt idx="24">
                  <c:v>0.0337</c:v>
                </c:pt>
              </c:numCache>
            </c:numRef>
          </c:val>
        </c:ser>
        <c:ser>
          <c:idx val="2"/>
          <c:order val="2"/>
          <c:tx>
            <c:strRef>
              <c:f>'Mortgage Rates'!$D$1:$D$2</c:f>
              <c:strCache>
                <c:ptCount val="1"/>
                <c:pt idx="0">
                  <c:v>Mortgage Rates Jumbo Rate</c:v>
                </c:pt>
              </c:strCache>
            </c:strRef>
          </c:tx>
          <c:spPr>
            <a:ln w="25400">
              <a:solidFill>
                <a:srgbClr val="B3D580"/>
              </a:solidFill>
              <a:prstDash val="solid"/>
            </a:ln>
          </c:spPr>
          <c:marker>
            <c:symbol val="none"/>
          </c:marker>
          <c:cat>
            <c:strRef>
              <c:f>'Mortgage Rates'!$A$3:$A$27</c:f>
              <c:strCache>
                <c:ptCount val="25"/>
                <c:pt idx="0">
                  <c:v>2000 Q-1</c:v>
                </c:pt>
                <c:pt idx="1">
                  <c:v>2000 Q-3</c:v>
                </c:pt>
                <c:pt idx="2">
                  <c:v>2001 Q-1</c:v>
                </c:pt>
                <c:pt idx="3">
                  <c:v>2001 Q-3</c:v>
                </c:pt>
                <c:pt idx="4">
                  <c:v>2002 Q-1</c:v>
                </c:pt>
                <c:pt idx="5">
                  <c:v>2002 Q-3</c:v>
                </c:pt>
                <c:pt idx="6">
                  <c:v>2003 Q-1</c:v>
                </c:pt>
                <c:pt idx="7">
                  <c:v>2003 Q-3</c:v>
                </c:pt>
                <c:pt idx="8">
                  <c:v>2004 Q-1</c:v>
                </c:pt>
                <c:pt idx="9">
                  <c:v>2004 Q-3</c:v>
                </c:pt>
                <c:pt idx="10">
                  <c:v>2005 Q-1</c:v>
                </c:pt>
                <c:pt idx="11">
                  <c:v>2005 Q-3</c:v>
                </c:pt>
                <c:pt idx="12">
                  <c:v>2006 Q-1</c:v>
                </c:pt>
                <c:pt idx="13">
                  <c:v>2006 Q-3</c:v>
                </c:pt>
                <c:pt idx="14">
                  <c:v>2007 Q-1</c:v>
                </c:pt>
                <c:pt idx="15">
                  <c:v>2007 Q-3</c:v>
                </c:pt>
                <c:pt idx="16">
                  <c:v>2008 Q-1</c:v>
                </c:pt>
                <c:pt idx="17">
                  <c:v>2008 Q-3</c:v>
                </c:pt>
                <c:pt idx="18">
                  <c:v>2009 Q-1</c:v>
                </c:pt>
                <c:pt idx="19">
                  <c:v>2009 Q-3</c:v>
                </c:pt>
                <c:pt idx="20">
                  <c:v>2010 Q-1</c:v>
                </c:pt>
                <c:pt idx="21">
                  <c:v>2010 Q-3</c:v>
                </c:pt>
                <c:pt idx="22">
                  <c:v>2011 Q-1</c:v>
                </c:pt>
                <c:pt idx="23">
                  <c:v>2011 Q-3</c:v>
                </c:pt>
                <c:pt idx="24">
                  <c:v>2012 Q-1</c:v>
                </c:pt>
              </c:strCache>
            </c:strRef>
          </c:cat>
          <c:val>
            <c:numRef>
              <c:f>'Mortgage Rates'!$D$3:$D$27</c:f>
              <c:numCache>
                <c:formatCode>0.00%</c:formatCode>
                <c:ptCount val="25"/>
                <c:pt idx="0">
                  <c:v>0.085</c:v>
                </c:pt>
                <c:pt idx="1">
                  <c:v>0.0825</c:v>
                </c:pt>
                <c:pt idx="2">
                  <c:v>0.08</c:v>
                </c:pt>
                <c:pt idx="3">
                  <c:v>0.075</c:v>
                </c:pt>
                <c:pt idx="4">
                  <c:v>0.0735</c:v>
                </c:pt>
                <c:pt idx="5">
                  <c:v>0.0635</c:v>
                </c:pt>
                <c:pt idx="6">
                  <c:v>0.06</c:v>
                </c:pt>
                <c:pt idx="7">
                  <c:v>0.0538</c:v>
                </c:pt>
                <c:pt idx="8">
                  <c:v>0.06</c:v>
                </c:pt>
                <c:pt idx="9">
                  <c:v>0.0633</c:v>
                </c:pt>
                <c:pt idx="10">
                  <c:v>0.07</c:v>
                </c:pt>
                <c:pt idx="11">
                  <c:v>0.075</c:v>
                </c:pt>
                <c:pt idx="12">
                  <c:v>0.075</c:v>
                </c:pt>
                <c:pt idx="13">
                  <c:v>0.07</c:v>
                </c:pt>
                <c:pt idx="14">
                  <c:v>0.0675</c:v>
                </c:pt>
                <c:pt idx="15">
                  <c:v>0.075</c:v>
                </c:pt>
                <c:pt idx="16">
                  <c:v>0.0666</c:v>
                </c:pt>
                <c:pt idx="17">
                  <c:v>0.065</c:v>
                </c:pt>
                <c:pt idx="18">
                  <c:v>0.0575</c:v>
                </c:pt>
                <c:pt idx="19">
                  <c:v>0.0625</c:v>
                </c:pt>
                <c:pt idx="20">
                  <c:v>0.06</c:v>
                </c:pt>
                <c:pt idx="21">
                  <c:v>0.04</c:v>
                </c:pt>
                <c:pt idx="22">
                  <c:v>0.06</c:v>
                </c:pt>
                <c:pt idx="23">
                  <c:v>0.0488</c:v>
                </c:pt>
                <c:pt idx="24">
                  <c:v>0.0437</c:v>
                </c:pt>
              </c:numCache>
            </c:numRef>
          </c:val>
        </c:ser>
        <c:marker val="1"/>
        <c:axId val="542160552"/>
        <c:axId val="540912008"/>
      </c:lineChart>
      <c:catAx>
        <c:axId val="542160552"/>
        <c:scaling>
          <c:orientation val="minMax"/>
        </c:scaling>
        <c:axPos val="b"/>
        <c:numFmt formatCode="General" sourceLinked="1"/>
        <c:tickLblPos val="nextTo"/>
        <c:spPr>
          <a:ln w="3175">
            <a:solidFill>
              <a:srgbClr val="808080"/>
            </a:solidFill>
            <a:prstDash val="solid"/>
          </a:ln>
        </c:spPr>
        <c:txPr>
          <a:bodyPr rot="-5400000" vert="horz" anchor="ctr" anchorCtr="1"/>
          <a:lstStyle/>
          <a:p>
            <a:pPr>
              <a:defRPr/>
            </a:pPr>
            <a:endParaRPr lang="en-US"/>
          </a:p>
        </c:txPr>
        <c:crossAx val="540912008"/>
        <c:crosses val="autoZero"/>
        <c:auto val="1"/>
        <c:lblAlgn val="ctr"/>
        <c:lblOffset val="100"/>
      </c:catAx>
      <c:valAx>
        <c:axId val="540912008"/>
        <c:scaling>
          <c:orientation val="minMax"/>
        </c:scaling>
        <c:axPos val="l"/>
        <c:majorGridlines>
          <c:spPr>
            <a:ln w="3175">
              <a:solidFill>
                <a:srgbClr val="808080"/>
              </a:solidFill>
              <a:prstDash val="solid"/>
            </a:ln>
          </c:spPr>
        </c:majorGridlines>
        <c:numFmt formatCode="0.00%" sourceLinked="1"/>
        <c:tickLblPos val="nextTo"/>
        <c:spPr>
          <a:ln w="3175">
            <a:solidFill>
              <a:srgbClr val="808080"/>
            </a:solidFill>
            <a:prstDash val="solid"/>
          </a:ln>
        </c:spPr>
        <c:crossAx val="542160552"/>
        <c:crosses val="autoZero"/>
        <c:crossBetween val="between"/>
      </c:valAx>
      <c:spPr>
        <a:solidFill>
          <a:srgbClr val="FFFFFF"/>
        </a:solidFill>
        <a:ln w="25400">
          <a:noFill/>
        </a:ln>
      </c:spPr>
    </c:plotArea>
    <c:legend>
      <c:legendPos val="r"/>
      <c:layout/>
      <c:spPr>
        <a:noFill/>
        <a:ln w="25400">
          <a:noFill/>
        </a:ln>
      </c:spPr>
    </c:legend>
    <c:plotVisOnly val="1"/>
    <c:dispBlanksAs val="gap"/>
  </c:chart>
  <c:spPr>
    <a:solidFill>
      <a:srgbClr val="FFFFFF"/>
    </a:solidFill>
    <a:ln w="3175">
      <a:solidFill>
        <a:srgbClr val="808080"/>
      </a:solidFill>
      <a:prstDash val="solid"/>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lineChart>
        <c:grouping val="standard"/>
        <c:ser>
          <c:idx val="2"/>
          <c:order val="2"/>
          <c:tx>
            <c:strRef>
              <c:f>'Average and Median Price'!$B$32</c:f>
            </c:strRef>
          </c:tx>
          <c:marker>
            <c:symbol val="none"/>
          </c:marker>
          <c:cat>
            <c:multiLvlStrRef>
              <c:f>'Average and Median Price'!$A$33:$A$46</c:f>
            </c:multiLvlStrRef>
          </c:cat>
          <c:val>
            <c:numRef>
              <c:f>'Average and Median Price'!$B$33:$B$46</c:f>
            </c:numRef>
          </c:val>
        </c:ser>
        <c:ser>
          <c:idx val="3"/>
          <c:order val="3"/>
          <c:tx>
            <c:strRef>
              <c:f>'Average and Median Price'!$C$32</c:f>
            </c:strRef>
          </c:tx>
          <c:marker>
            <c:symbol val="none"/>
          </c:marker>
          <c:cat>
            <c:multiLvlStrRef>
              <c:f>'Average and Median Price'!$A$33:$A$46</c:f>
            </c:multiLvlStrRef>
          </c:cat>
          <c:val>
            <c:numRef>
              <c:f>'Average and Median Price'!$C$33:$C$46</c:f>
            </c:numRef>
          </c:val>
        </c:ser>
        <c:ser>
          <c:idx val="4"/>
          <c:order val="4"/>
          <c:tx>
            <c:strRef>
              <c:f>'[MarketstatsOct.xlsx]Average and Median Price'!$B$36</c:f>
            </c:strRef>
          </c:tx>
          <c:spPr>
            <a:ln w="25400">
              <a:solidFill>
                <a:srgbClr val="666699"/>
              </a:solidFill>
              <a:prstDash val="solid"/>
            </a:ln>
          </c:spPr>
          <c:marker>
            <c:symbol val="none"/>
          </c:marker>
          <c:cat>
            <c:multiLvlStrRef>
              <c:f>'[MarketstatsOct.xlsx]Average and Median Price'!$A$37:$A$50</c:f>
            </c:multiLvlStrRef>
          </c:cat>
          <c:val>
            <c:numRef>
              <c:f>'[MarketstatsOct.xlsx]Average and Median Price'!$B$37:$B$50</c:f>
            </c:numRef>
          </c:val>
        </c:ser>
        <c:ser>
          <c:idx val="5"/>
          <c:order val="5"/>
          <c:tx>
            <c:strRef>
              <c:f>'[MarketstatsOct.xlsx]Average and Median Price'!$C$36</c:f>
            </c:strRef>
          </c:tx>
          <c:spPr>
            <a:ln w="25400">
              <a:solidFill>
                <a:srgbClr val="993366"/>
              </a:solidFill>
              <a:prstDash val="solid"/>
            </a:ln>
          </c:spPr>
          <c:marker>
            <c:symbol val="none"/>
          </c:marker>
          <c:cat>
            <c:multiLvlStrRef>
              <c:f>'[MarketstatsOct.xlsx]Average and Median Price'!$A$37:$A$50</c:f>
            </c:multiLvlStrRef>
          </c:cat>
          <c:val>
            <c:numRef>
              <c:f>'[MarketstatsOct.xlsx]Average and Median Price'!$C$37:$C$50</c:f>
            </c:numRef>
          </c:val>
        </c:ser>
        <c:ser>
          <c:idx val="6"/>
          <c:order val="6"/>
          <c:tx>
            <c:strRef>
              <c:f>'[MarketstatsDec.xlsx]Average and Median Price'!$B$36</c:f>
            </c:strRef>
          </c:tx>
          <c:spPr>
            <a:ln w="25400">
              <a:solidFill>
                <a:srgbClr val="666699"/>
              </a:solidFill>
              <a:prstDash val="solid"/>
            </a:ln>
          </c:spPr>
          <c:marker>
            <c:symbol val="none"/>
          </c:marker>
          <c:cat>
            <c:multiLvlStrRef>
              <c:f>'[MarketstatsDec.xlsx]Average and Median Price'!$A$37:$A$50</c:f>
            </c:multiLvlStrRef>
          </c:cat>
          <c:val>
            <c:numRef>
              <c:f>'[MarketstatsDec.xlsx]Average and Median Price'!$B$37:$B$50</c:f>
            </c:numRef>
          </c:val>
        </c:ser>
        <c:ser>
          <c:idx val="7"/>
          <c:order val="7"/>
          <c:tx>
            <c:strRef>
              <c:f>'[MarketstatsDec.xlsx]Average and Median Price'!$C$36</c:f>
            </c:strRef>
          </c:tx>
          <c:spPr>
            <a:ln w="25400">
              <a:solidFill>
                <a:srgbClr val="993366"/>
              </a:solidFill>
              <a:prstDash val="solid"/>
            </a:ln>
          </c:spPr>
          <c:marker>
            <c:symbol val="none"/>
          </c:marker>
          <c:cat>
            <c:multiLvlStrRef>
              <c:f>'[MarketstatsDec.xlsx]Average and Median Price'!$A$37:$A$50</c:f>
            </c:multiLvlStrRef>
          </c:cat>
          <c:val>
            <c:numRef>
              <c:f>'[MarketstatsDec.xlsx]Average and Median Price'!$C$37:$C$50</c:f>
            </c:numRef>
          </c:val>
        </c:ser>
        <c:ser>
          <c:idx val="8"/>
          <c:order val="8"/>
          <c:tx>
            <c:strRef>
              <c:f>'[MarketstatsDec.xlsx]Average and Median Price'!$B$39</c:f>
            </c:strRef>
          </c:tx>
          <c:spPr>
            <a:ln w="25400">
              <a:solidFill>
                <a:srgbClr val="666699"/>
              </a:solidFill>
              <a:prstDash val="solid"/>
            </a:ln>
          </c:spPr>
          <c:marker>
            <c:symbol val="none"/>
          </c:marker>
          <c:cat>
            <c:multiLvlStrRef>
              <c:f>'[MarketstatsDec.xlsx]Average and Median Price'!$A$40:$A$54</c:f>
            </c:multiLvlStrRef>
          </c:cat>
          <c:val>
            <c:numRef>
              <c:f>'[MarketstatsDec.xlsx]Average and Median Price'!$B$40:$B$54</c:f>
            </c:numRef>
          </c:val>
        </c:ser>
        <c:ser>
          <c:idx val="9"/>
          <c:order val="9"/>
          <c:tx>
            <c:strRef>
              <c:f>'[MarketstatsDec.xlsx]Average and Median Price'!$C$39</c:f>
            </c:strRef>
          </c:tx>
          <c:spPr>
            <a:ln w="25400">
              <a:solidFill>
                <a:srgbClr val="993366"/>
              </a:solidFill>
              <a:prstDash val="solid"/>
            </a:ln>
          </c:spPr>
          <c:marker>
            <c:symbol val="none"/>
          </c:marker>
          <c:cat>
            <c:multiLvlStrRef>
              <c:f>'[MarketstatsDec.xlsx]Average and Median Price'!$A$40:$A$54</c:f>
            </c:multiLvlStrRef>
          </c:cat>
          <c:val>
            <c:numRef>
              <c:f>'[MarketstatsDec.xlsx]Average and Median Price'!$C$40:$C$54</c:f>
            </c:numRef>
          </c:val>
        </c:ser>
        <c:ser>
          <c:idx val="10"/>
          <c:order val="10"/>
          <c:tx>
            <c:strRef>
              <c:f>'[MarketstatsDec.xlsx]Average and Median Price'!$B$39</c:f>
            </c:strRef>
          </c:tx>
          <c:spPr>
            <a:ln w="25400">
              <a:solidFill>
                <a:srgbClr val="666699"/>
              </a:solidFill>
              <a:prstDash val="solid"/>
            </a:ln>
          </c:spPr>
          <c:marker>
            <c:symbol val="none"/>
          </c:marker>
          <c:cat>
            <c:multiLvlStrRef>
              <c:f>'[MarketstatsDec.xlsx]Average and Median Price'!$A$40:$A$54</c:f>
            </c:multiLvlStrRef>
          </c:cat>
          <c:val>
            <c:numRef>
              <c:f>'[MarketstatsDec.xlsx]Average and Median Price'!$B$40:$B$54</c:f>
            </c:numRef>
          </c:val>
        </c:ser>
        <c:ser>
          <c:idx val="11"/>
          <c:order val="11"/>
          <c:tx>
            <c:strRef>
              <c:f>'[MarketstatsDec.xlsx]Average and Median Price'!$C$39</c:f>
            </c:strRef>
          </c:tx>
          <c:spPr>
            <a:ln w="25400">
              <a:solidFill>
                <a:srgbClr val="993366"/>
              </a:solidFill>
              <a:prstDash val="solid"/>
            </a:ln>
          </c:spPr>
          <c:marker>
            <c:symbol val="none"/>
          </c:marker>
          <c:cat>
            <c:multiLvlStrRef>
              <c:f>'[MarketstatsDec.xlsx]Average and Median Price'!$A$40:$A$54</c:f>
            </c:multiLvlStrRef>
          </c:cat>
          <c:val>
            <c:numRef>
              <c:f>'[MarketstatsDec.xlsx]Average and Median Price'!$C$40:$C$54</c:f>
            </c:numRef>
          </c:val>
        </c:ser>
        <c:ser>
          <c:idx val="0"/>
          <c:order val="0"/>
          <c:tx>
            <c:strRef>
              <c:f>'[MarketstatsDec.xlsx]Average and Median Price'!$B$39</c:f>
              <c:strCache>
                <c:ptCount val="1"/>
                <c:pt idx="0">
                  <c:v>Average</c:v>
                </c:pt>
              </c:strCache>
            </c:strRef>
          </c:tx>
          <c:spPr>
            <a:ln w="25400">
              <a:solidFill>
                <a:srgbClr val="666699"/>
              </a:solidFill>
              <a:prstDash val="solid"/>
            </a:ln>
          </c:spPr>
          <c:marker>
            <c:symbol val="none"/>
          </c:marker>
          <c:cat>
            <c:numRef>
              <c:f>'[MarketstatsDec.xlsx]Average and Median Price'!$A$40:$A$53</c:f>
              <c:numCache>
                <c:formatCode>General</c:formatCode>
                <c:ptCount val="14"/>
                <c:pt idx="0">
                  <c:v>1998.0</c:v>
                </c:pt>
                <c:pt idx="1">
                  <c:v>1999.0</c:v>
                </c:pt>
                <c:pt idx="2">
                  <c:v>2000.0</c:v>
                </c:pt>
                <c:pt idx="3">
                  <c:v>2001.0</c:v>
                </c:pt>
                <c:pt idx="4">
                  <c:v>2002.0</c:v>
                </c:pt>
                <c:pt idx="5" formatCode="0">
                  <c:v>2003.0</c:v>
                </c:pt>
                <c:pt idx="6" formatCode="0">
                  <c:v>2004.0</c:v>
                </c:pt>
                <c:pt idx="7" formatCode="0">
                  <c:v>2005.0</c:v>
                </c:pt>
                <c:pt idx="8" formatCode="0">
                  <c:v>2006.0</c:v>
                </c:pt>
                <c:pt idx="9" formatCode="0">
                  <c:v>2007.0</c:v>
                </c:pt>
                <c:pt idx="10" formatCode="0">
                  <c:v>2008.0</c:v>
                </c:pt>
                <c:pt idx="11">
                  <c:v>2009.0</c:v>
                </c:pt>
                <c:pt idx="12">
                  <c:v>2010.0</c:v>
                </c:pt>
                <c:pt idx="13">
                  <c:v>2011.0</c:v>
                </c:pt>
              </c:numCache>
            </c:numRef>
          </c:cat>
          <c:val>
            <c:numRef>
              <c:f>'[MarketstatsDec.xlsx]Average and Median Price'!$B$40:$B$53</c:f>
              <c:numCache>
                <c:formatCode>\$#,##0</c:formatCode>
                <c:ptCount val="14"/>
                <c:pt idx="0">
                  <c:v>155591.0</c:v>
                </c:pt>
                <c:pt idx="1">
                  <c:v>169965.0</c:v>
                </c:pt>
                <c:pt idx="2">
                  <c:v>198137.0</c:v>
                </c:pt>
                <c:pt idx="3">
                  <c:v>200095.0</c:v>
                </c:pt>
                <c:pt idx="4">
                  <c:v>204956.0</c:v>
                </c:pt>
                <c:pt idx="5">
                  <c:v>200638.8333333333</c:v>
                </c:pt>
                <c:pt idx="6">
                  <c:v>201525.6666666667</c:v>
                </c:pt>
                <c:pt idx="7">
                  <c:v>213797.3333333333</c:v>
                </c:pt>
                <c:pt idx="8">
                  <c:v>234594.8333333333</c:v>
                </c:pt>
                <c:pt idx="9">
                  <c:v>249340.0</c:v>
                </c:pt>
                <c:pt idx="10">
                  <c:v>246681.9166666667</c:v>
                </c:pt>
                <c:pt idx="11">
                  <c:v>247651.5</c:v>
                </c:pt>
                <c:pt idx="12">
                  <c:v>258016.3333333333</c:v>
                </c:pt>
                <c:pt idx="13">
                  <c:v>256702.3333333333</c:v>
                </c:pt>
              </c:numCache>
            </c:numRef>
          </c:val>
        </c:ser>
        <c:ser>
          <c:idx val="1"/>
          <c:order val="1"/>
          <c:tx>
            <c:strRef>
              <c:f>'[MarketstatsDec.xlsx]Average and Median Price'!$C$39</c:f>
              <c:strCache>
                <c:ptCount val="1"/>
                <c:pt idx="0">
                  <c:v>Median</c:v>
                </c:pt>
              </c:strCache>
            </c:strRef>
          </c:tx>
          <c:spPr>
            <a:ln w="25400">
              <a:solidFill>
                <a:srgbClr val="993366"/>
              </a:solidFill>
              <a:prstDash val="solid"/>
            </a:ln>
          </c:spPr>
          <c:marker>
            <c:symbol val="none"/>
          </c:marker>
          <c:cat>
            <c:numRef>
              <c:f>'[MarketstatsDec.xlsx]Average and Median Price'!$A$40:$A$53</c:f>
              <c:numCache>
                <c:formatCode>General</c:formatCode>
                <c:ptCount val="14"/>
                <c:pt idx="0">
                  <c:v>1998.0</c:v>
                </c:pt>
                <c:pt idx="1">
                  <c:v>1999.0</c:v>
                </c:pt>
                <c:pt idx="2">
                  <c:v>2000.0</c:v>
                </c:pt>
                <c:pt idx="3">
                  <c:v>2001.0</c:v>
                </c:pt>
                <c:pt idx="4">
                  <c:v>2002.0</c:v>
                </c:pt>
                <c:pt idx="5" formatCode="0">
                  <c:v>2003.0</c:v>
                </c:pt>
                <c:pt idx="6" formatCode="0">
                  <c:v>2004.0</c:v>
                </c:pt>
                <c:pt idx="7" formatCode="0">
                  <c:v>2005.0</c:v>
                </c:pt>
                <c:pt idx="8" formatCode="0">
                  <c:v>2006.0</c:v>
                </c:pt>
                <c:pt idx="9" formatCode="0">
                  <c:v>2007.0</c:v>
                </c:pt>
                <c:pt idx="10" formatCode="0">
                  <c:v>2008.0</c:v>
                </c:pt>
                <c:pt idx="11">
                  <c:v>2009.0</c:v>
                </c:pt>
                <c:pt idx="12">
                  <c:v>2010.0</c:v>
                </c:pt>
                <c:pt idx="13">
                  <c:v>2011.0</c:v>
                </c:pt>
              </c:numCache>
            </c:numRef>
          </c:cat>
          <c:val>
            <c:numRef>
              <c:f>'[MarketstatsDec.xlsx]Average and Median Price'!$C$40:$C$53</c:f>
              <c:numCache>
                <c:formatCode>\$#,##0</c:formatCode>
                <c:ptCount val="14"/>
                <c:pt idx="0">
                  <c:v>121000.0</c:v>
                </c:pt>
                <c:pt idx="1">
                  <c:v>129900.0</c:v>
                </c:pt>
                <c:pt idx="2">
                  <c:v>148500.0</c:v>
                </c:pt>
                <c:pt idx="3">
                  <c:v>154900.0</c:v>
                </c:pt>
                <c:pt idx="4">
                  <c:v>158500.0</c:v>
                </c:pt>
                <c:pt idx="5">
                  <c:v>155200.0</c:v>
                </c:pt>
                <c:pt idx="6">
                  <c:v>154950.0</c:v>
                </c:pt>
                <c:pt idx="7">
                  <c:v>170000.0</c:v>
                </c:pt>
                <c:pt idx="8">
                  <c:v>177000.0</c:v>
                </c:pt>
                <c:pt idx="9">
                  <c:v>190000.0</c:v>
                </c:pt>
                <c:pt idx="10">
                  <c:v>184000.0</c:v>
                </c:pt>
                <c:pt idx="11">
                  <c:v>190837.4166666667</c:v>
                </c:pt>
                <c:pt idx="12">
                  <c:v>197310.75</c:v>
                </c:pt>
                <c:pt idx="13">
                  <c:v>199149.5833333333</c:v>
                </c:pt>
              </c:numCache>
            </c:numRef>
          </c:val>
        </c:ser>
        <c:marker val="1"/>
        <c:axId val="541035608"/>
        <c:axId val="543599944"/>
      </c:lineChart>
      <c:catAx>
        <c:axId val="541035608"/>
        <c:scaling>
          <c:orientation val="minMax"/>
        </c:scaling>
        <c:axPos val="b"/>
        <c:numFmt formatCode="General" sourceLinked="1"/>
        <c:tickLblPos val="nextTo"/>
        <c:spPr>
          <a:ln w="3175">
            <a:solidFill>
              <a:srgbClr val="808080"/>
            </a:solidFill>
            <a:prstDash val="solid"/>
          </a:ln>
        </c:spPr>
        <c:crossAx val="543599944"/>
        <c:crosses val="autoZero"/>
        <c:auto val="1"/>
        <c:lblAlgn val="ctr"/>
        <c:lblOffset val="100"/>
      </c:catAx>
      <c:valAx>
        <c:axId val="543599944"/>
        <c:scaling>
          <c:orientation val="minMax"/>
        </c:scaling>
        <c:axPos val="l"/>
        <c:majorGridlines>
          <c:spPr>
            <a:ln w="3175">
              <a:solidFill>
                <a:srgbClr val="808080"/>
              </a:solidFill>
              <a:prstDash val="solid"/>
            </a:ln>
          </c:spPr>
        </c:majorGridlines>
        <c:numFmt formatCode="\$#,##0" sourceLinked="1"/>
        <c:tickLblPos val="nextTo"/>
        <c:spPr>
          <a:ln w="3175">
            <a:solidFill>
              <a:srgbClr val="808080"/>
            </a:solidFill>
            <a:prstDash val="solid"/>
          </a:ln>
        </c:spPr>
        <c:crossAx val="541035608"/>
        <c:crosses val="autoZero"/>
        <c:crossBetween val="between"/>
      </c:valAx>
      <c:spPr>
        <a:solidFill>
          <a:srgbClr val="FFFFFF"/>
        </a:solidFill>
        <a:ln w="25400">
          <a:noFill/>
        </a:ln>
      </c:spPr>
    </c:plotArea>
    <c:legend>
      <c:legendPos val="r"/>
      <c:legendEntry>
        <c:idx val="0"/>
        <c:delete val="1"/>
      </c:legendEntry>
      <c:legendEntry>
        <c:idx val="1"/>
        <c:delete val="1"/>
      </c:legendEntry>
      <c:layout/>
      <c:spPr>
        <a:noFill/>
        <a:ln w="25400">
          <a:noFill/>
        </a:ln>
      </c:spPr>
    </c:legend>
    <c:plotVisOnly val="1"/>
    <c:dispBlanksAs val="gap"/>
  </c:chart>
  <c:spPr>
    <a:solidFill>
      <a:srgbClr val="FFFFFF"/>
    </a:solidFill>
    <a:ln w="3175">
      <a:solidFill>
        <a:srgbClr val="808080"/>
      </a:solidFill>
      <a:prstDash val="solid"/>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lineChart>
        <c:grouping val="standard"/>
        <c:ser>
          <c:idx val="7"/>
          <c:order val="7"/>
          <c:tx>
            <c:strRef>
              <c:f>'Average CDOM'!$A$3</c:f>
            </c:strRef>
          </c:tx>
          <c:spPr>
            <a:ln w="25400">
              <a:solidFill>
                <a:srgbClr val="666699"/>
              </a:solidFill>
              <a:prstDash val="solid"/>
            </a:ln>
          </c:spPr>
          <c:marker>
            <c:symbol val="none"/>
          </c:marker>
          <c:cat>
            <c:multiLvlStrRef>
              <c:f>'Average CDOM'!$B$2:$M$2</c:f>
            </c:multiLvlStrRef>
          </c:cat>
          <c:val>
            <c:numRef>
              <c:f>'Average CDOM'!$B$3:$M$3</c:f>
            </c:numRef>
          </c:val>
        </c:ser>
        <c:ser>
          <c:idx val="8"/>
          <c:order val="8"/>
          <c:tx>
            <c:strRef>
              <c:f>'Average CDOM'!$A$4</c:f>
            </c:strRef>
          </c:tx>
          <c:spPr>
            <a:ln w="25400">
              <a:solidFill>
                <a:srgbClr val="993366"/>
              </a:solidFill>
              <a:prstDash val="solid"/>
            </a:ln>
          </c:spPr>
          <c:marker>
            <c:symbol val="none"/>
          </c:marker>
          <c:cat>
            <c:multiLvlStrRef>
              <c:f>'Average CDOM'!$B$2:$M$2</c:f>
            </c:multiLvlStrRef>
          </c:cat>
          <c:val>
            <c:numRef>
              <c:f>'Average CDOM'!$B$4:$M$4</c:f>
            </c:numRef>
          </c:val>
        </c:ser>
        <c:ser>
          <c:idx val="9"/>
          <c:order val="9"/>
          <c:tx>
            <c:strRef>
              <c:f>'Average CDOM'!$A$5</c:f>
            </c:strRef>
          </c:tx>
          <c:spPr>
            <a:ln w="25400">
              <a:solidFill>
                <a:srgbClr val="808000"/>
              </a:solidFill>
              <a:prstDash val="solid"/>
            </a:ln>
          </c:spPr>
          <c:marker>
            <c:symbol val="none"/>
          </c:marker>
          <c:cat>
            <c:multiLvlStrRef>
              <c:f>'Average CDOM'!$B$2:$M$2</c:f>
            </c:multiLvlStrRef>
          </c:cat>
          <c:val>
            <c:numRef>
              <c:f>'Average CDOM'!$B$5:$M$5</c:f>
            </c:numRef>
          </c:val>
        </c:ser>
        <c:ser>
          <c:idx val="10"/>
          <c:order val="10"/>
          <c:tx>
            <c:strRef>
              <c:f>'Average CDOM'!$A$6</c:f>
            </c:strRef>
          </c:tx>
          <c:spPr>
            <a:ln w="25400">
              <a:solidFill>
                <a:srgbClr val="666699"/>
              </a:solidFill>
              <a:prstDash val="solid"/>
            </a:ln>
          </c:spPr>
          <c:marker>
            <c:symbol val="none"/>
          </c:marker>
          <c:cat>
            <c:multiLvlStrRef>
              <c:f>'Average CDOM'!$B$2:$M$2</c:f>
            </c:multiLvlStrRef>
          </c:cat>
          <c:val>
            <c:numRef>
              <c:f>'Average CDOM'!$B$6:$M$6</c:f>
            </c:numRef>
          </c:val>
        </c:ser>
        <c:ser>
          <c:idx val="11"/>
          <c:order val="11"/>
          <c:tx>
            <c:strRef>
              <c:f>'Average CDOM'!$A$7</c:f>
            </c:strRef>
          </c:tx>
          <c:spPr>
            <a:ln w="25400">
              <a:solidFill>
                <a:srgbClr val="33CCCC"/>
              </a:solidFill>
              <a:prstDash val="solid"/>
            </a:ln>
          </c:spPr>
          <c:marker>
            <c:symbol val="none"/>
          </c:marker>
          <c:cat>
            <c:multiLvlStrRef>
              <c:f>'Average CDOM'!$B$2:$M$2</c:f>
            </c:multiLvlStrRef>
          </c:cat>
          <c:val>
            <c:numRef>
              <c:f>'Average CDOM'!$B$7:$M$7</c:f>
            </c:numRef>
          </c:val>
        </c:ser>
        <c:ser>
          <c:idx val="12"/>
          <c:order val="12"/>
          <c:tx>
            <c:strRef>
              <c:f>'Average CDOM'!$A$8</c:f>
            </c:strRef>
          </c:tx>
          <c:spPr>
            <a:ln w="25400">
              <a:solidFill>
                <a:srgbClr val="FF9900"/>
              </a:solidFill>
              <a:prstDash val="solid"/>
            </a:ln>
          </c:spPr>
          <c:marker>
            <c:symbol val="none"/>
          </c:marker>
          <c:cat>
            <c:multiLvlStrRef>
              <c:f>'Average CDOM'!$B$2:$M$2</c:f>
            </c:multiLvlStrRef>
          </c:cat>
          <c:val>
            <c:numRef>
              <c:f>'Average CDOM'!$B$8:$M$8</c:f>
            </c:numRef>
          </c:val>
        </c:ser>
        <c:ser>
          <c:idx val="13"/>
          <c:order val="13"/>
          <c:tx>
            <c:strRef>
              <c:f>'Average CDOM'!$A$9</c:f>
            </c:strRef>
          </c:tx>
          <c:spPr>
            <a:ln>
              <a:solidFill>
                <a:srgbClr val="FF6600"/>
              </a:solidFill>
            </a:ln>
          </c:spPr>
          <c:marker>
            <c:symbol val="none"/>
          </c:marker>
          <c:cat>
            <c:multiLvlStrRef>
              <c:f>'Average CDOM'!$B$2:$M$2</c:f>
            </c:multiLvlStrRef>
          </c:cat>
          <c:val>
            <c:numRef>
              <c:f>'Average CDOM'!$B$9:$M$9</c:f>
            </c:numRef>
          </c:val>
        </c:ser>
        <c:ser>
          <c:idx val="0"/>
          <c:order val="0"/>
          <c:tx>
            <c:strRef>
              <c:f>'[MarketstatsDec.xlsx]Average CDOM'!$A$3</c:f>
              <c:strCache>
                <c:ptCount val="1"/>
                <c:pt idx="0">
                  <c:v>2006</c:v>
                </c:pt>
              </c:strCache>
            </c:strRef>
          </c:tx>
          <c:spPr>
            <a:ln w="25400">
              <a:solidFill>
                <a:srgbClr val="666699"/>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CDOM'!$B$3:$M$3</c:f>
              <c:numCache>
                <c:formatCode>#,##0.###############</c:formatCode>
                <c:ptCount val="12"/>
                <c:pt idx="0">
                  <c:v>77.0</c:v>
                </c:pt>
                <c:pt idx="1">
                  <c:v>71.0</c:v>
                </c:pt>
                <c:pt idx="2">
                  <c:v>68.0</c:v>
                </c:pt>
                <c:pt idx="3">
                  <c:v>58.0</c:v>
                </c:pt>
                <c:pt idx="4">
                  <c:v>59.0</c:v>
                </c:pt>
                <c:pt idx="5">
                  <c:v>57.0</c:v>
                </c:pt>
                <c:pt idx="6">
                  <c:v>59.0</c:v>
                </c:pt>
                <c:pt idx="7">
                  <c:v>60.0</c:v>
                </c:pt>
                <c:pt idx="8">
                  <c:v>58.0</c:v>
                </c:pt>
                <c:pt idx="9">
                  <c:v>67.0</c:v>
                </c:pt>
                <c:pt idx="10">
                  <c:v>68.0</c:v>
                </c:pt>
                <c:pt idx="11">
                  <c:v>70.0</c:v>
                </c:pt>
              </c:numCache>
            </c:numRef>
          </c:val>
        </c:ser>
        <c:ser>
          <c:idx val="1"/>
          <c:order val="1"/>
          <c:tx>
            <c:strRef>
              <c:f>'[MarketstatsDec.xlsx]Average CDOM'!$A$4</c:f>
              <c:strCache>
                <c:ptCount val="1"/>
                <c:pt idx="0">
                  <c:v>2007</c:v>
                </c:pt>
              </c:strCache>
            </c:strRef>
          </c:tx>
          <c:spPr>
            <a:ln w="25400">
              <a:solidFill>
                <a:srgbClr val="993366"/>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CDOM'!$B$4:$M$4</c:f>
              <c:numCache>
                <c:formatCode>#,##0.###############</c:formatCode>
                <c:ptCount val="12"/>
                <c:pt idx="0">
                  <c:v>74.0</c:v>
                </c:pt>
                <c:pt idx="1">
                  <c:v>69.0</c:v>
                </c:pt>
                <c:pt idx="2">
                  <c:v>64.0</c:v>
                </c:pt>
                <c:pt idx="3">
                  <c:v>58.0</c:v>
                </c:pt>
                <c:pt idx="4">
                  <c:v>55.0</c:v>
                </c:pt>
                <c:pt idx="5">
                  <c:v>53.0</c:v>
                </c:pt>
                <c:pt idx="6">
                  <c:v>55.0</c:v>
                </c:pt>
                <c:pt idx="7">
                  <c:v>58.0</c:v>
                </c:pt>
                <c:pt idx="8">
                  <c:v>60.0</c:v>
                </c:pt>
                <c:pt idx="9">
                  <c:v>70.0</c:v>
                </c:pt>
                <c:pt idx="10">
                  <c:v>69.0</c:v>
                </c:pt>
                <c:pt idx="11">
                  <c:v>78.0</c:v>
                </c:pt>
              </c:numCache>
            </c:numRef>
          </c:val>
        </c:ser>
        <c:ser>
          <c:idx val="2"/>
          <c:order val="2"/>
          <c:tx>
            <c:strRef>
              <c:f>'[MarketstatsDec.xlsx]Average CDOM'!$A$5</c:f>
              <c:strCache>
                <c:ptCount val="1"/>
                <c:pt idx="0">
                  <c:v>2008</c:v>
                </c:pt>
              </c:strCache>
            </c:strRef>
          </c:tx>
          <c:spPr>
            <a:ln w="25400">
              <a:solidFill>
                <a:srgbClr val="808000"/>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CDOM'!$B$5:$M$5</c:f>
              <c:numCache>
                <c:formatCode>#,##0.###############</c:formatCode>
                <c:ptCount val="12"/>
                <c:pt idx="0">
                  <c:v>85.0</c:v>
                </c:pt>
                <c:pt idx="1">
                  <c:v>75.0</c:v>
                </c:pt>
                <c:pt idx="2">
                  <c:v>73.0</c:v>
                </c:pt>
                <c:pt idx="3">
                  <c:v>66.0</c:v>
                </c:pt>
                <c:pt idx="4">
                  <c:v>64.0</c:v>
                </c:pt>
                <c:pt idx="5">
                  <c:v>65.0</c:v>
                </c:pt>
                <c:pt idx="6">
                  <c:v>64.0</c:v>
                </c:pt>
                <c:pt idx="7">
                  <c:v>69.0</c:v>
                </c:pt>
                <c:pt idx="8">
                  <c:v>70.0</c:v>
                </c:pt>
                <c:pt idx="9">
                  <c:v>74.0</c:v>
                </c:pt>
                <c:pt idx="10">
                  <c:v>80.0</c:v>
                </c:pt>
                <c:pt idx="11">
                  <c:v>84.0</c:v>
                </c:pt>
              </c:numCache>
            </c:numRef>
          </c:val>
        </c:ser>
        <c:ser>
          <c:idx val="3"/>
          <c:order val="3"/>
          <c:tx>
            <c:strRef>
              <c:f>'[MarketstatsDec.xlsx]Average CDOM'!$A$6</c:f>
              <c:strCache>
                <c:ptCount val="1"/>
                <c:pt idx="0">
                  <c:v>2009</c:v>
                </c:pt>
              </c:strCache>
            </c:strRef>
          </c:tx>
          <c:spPr>
            <a:ln w="25400">
              <a:solidFill>
                <a:srgbClr val="666699"/>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CDOM'!$B$6:$M$6</c:f>
              <c:numCache>
                <c:formatCode>#,##0.###############</c:formatCode>
                <c:ptCount val="12"/>
                <c:pt idx="0">
                  <c:v>82.0</c:v>
                </c:pt>
                <c:pt idx="1">
                  <c:v>83.0</c:v>
                </c:pt>
                <c:pt idx="2">
                  <c:v>84.0</c:v>
                </c:pt>
                <c:pt idx="3">
                  <c:v>75.0</c:v>
                </c:pt>
                <c:pt idx="4">
                  <c:v>75.0</c:v>
                </c:pt>
                <c:pt idx="5">
                  <c:v>77.0</c:v>
                </c:pt>
                <c:pt idx="6">
                  <c:v>70.0</c:v>
                </c:pt>
                <c:pt idx="7">
                  <c:v>72.0</c:v>
                </c:pt>
                <c:pt idx="8">
                  <c:v>67.0</c:v>
                </c:pt>
                <c:pt idx="9">
                  <c:v>69.0</c:v>
                </c:pt>
                <c:pt idx="10">
                  <c:v>73.0</c:v>
                </c:pt>
                <c:pt idx="11">
                  <c:v>88.0</c:v>
                </c:pt>
              </c:numCache>
            </c:numRef>
          </c:val>
        </c:ser>
        <c:ser>
          <c:idx val="4"/>
          <c:order val="4"/>
          <c:tx>
            <c:strRef>
              <c:f>'[MarketstatsDec.xlsx]Average CDOM'!$A$7</c:f>
              <c:strCache>
                <c:ptCount val="1"/>
                <c:pt idx="0">
                  <c:v>2010</c:v>
                </c:pt>
              </c:strCache>
            </c:strRef>
          </c:tx>
          <c:spPr>
            <a:ln w="25400">
              <a:solidFill>
                <a:srgbClr val="33CCCC"/>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CDOM'!$B$7:$M$7</c:f>
              <c:numCache>
                <c:formatCode>General</c:formatCode>
                <c:ptCount val="12"/>
                <c:pt idx="0">
                  <c:v>78.0</c:v>
                </c:pt>
                <c:pt idx="1">
                  <c:v>73.0</c:v>
                </c:pt>
                <c:pt idx="2">
                  <c:v>72.0</c:v>
                </c:pt>
                <c:pt idx="3">
                  <c:v>69.0</c:v>
                </c:pt>
                <c:pt idx="4">
                  <c:v>59.0</c:v>
                </c:pt>
                <c:pt idx="5">
                  <c:v>66.0</c:v>
                </c:pt>
                <c:pt idx="6">
                  <c:v>69.0</c:v>
                </c:pt>
                <c:pt idx="7">
                  <c:v>72.0</c:v>
                </c:pt>
                <c:pt idx="8">
                  <c:v>77.0</c:v>
                </c:pt>
                <c:pt idx="9">
                  <c:v>87.0</c:v>
                </c:pt>
                <c:pt idx="10">
                  <c:v>85.0</c:v>
                </c:pt>
                <c:pt idx="11">
                  <c:v>93.0</c:v>
                </c:pt>
              </c:numCache>
            </c:numRef>
          </c:val>
        </c:ser>
        <c:ser>
          <c:idx val="5"/>
          <c:order val="5"/>
          <c:tx>
            <c:strRef>
              <c:f>'[MarketstatsDec.xlsx]Average CDOM'!$A$8</c:f>
              <c:strCache>
                <c:ptCount val="1"/>
                <c:pt idx="0">
                  <c:v>2011</c:v>
                </c:pt>
              </c:strCache>
            </c:strRef>
          </c:tx>
          <c:spPr>
            <a:ln w="25400">
              <a:solidFill>
                <a:schemeClr val="accent3">
                  <a:lumMod val="75000"/>
                </a:schemeClr>
              </a:solidFill>
              <a:prstDash val="solid"/>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CDOM'!$B$8:$M$8</c:f>
              <c:numCache>
                <c:formatCode>General</c:formatCode>
                <c:ptCount val="12"/>
                <c:pt idx="0">
                  <c:v>87.0</c:v>
                </c:pt>
                <c:pt idx="1">
                  <c:v>93.0</c:v>
                </c:pt>
                <c:pt idx="2">
                  <c:v>92.0</c:v>
                </c:pt>
                <c:pt idx="3">
                  <c:v>88.0</c:v>
                </c:pt>
                <c:pt idx="4">
                  <c:v>91.0</c:v>
                </c:pt>
                <c:pt idx="5">
                  <c:v>71.0</c:v>
                </c:pt>
                <c:pt idx="6">
                  <c:v>73.0</c:v>
                </c:pt>
                <c:pt idx="7" formatCode="#,##0.###############">
                  <c:v>74.0</c:v>
                </c:pt>
                <c:pt idx="8" formatCode="#,##0.###############">
                  <c:v>75.0</c:v>
                </c:pt>
                <c:pt idx="9" formatCode="#,##0.###############">
                  <c:v>78.0</c:v>
                </c:pt>
                <c:pt idx="10" formatCode="#,##0.###############">
                  <c:v>78.0</c:v>
                </c:pt>
                <c:pt idx="11" formatCode="#,##0.###############">
                  <c:v>83.0</c:v>
                </c:pt>
              </c:numCache>
            </c:numRef>
          </c:val>
        </c:ser>
        <c:ser>
          <c:idx val="6"/>
          <c:order val="6"/>
          <c:tx>
            <c:strRef>
              <c:f>'[MarketstatsDec.xlsx]Average CDOM'!$A$9</c:f>
              <c:strCache>
                <c:ptCount val="1"/>
                <c:pt idx="0">
                  <c:v>2012</c:v>
                </c:pt>
              </c:strCache>
            </c:strRef>
          </c:tx>
          <c:spPr>
            <a:ln w="44450">
              <a:solidFill>
                <a:srgbClr val="FF7C22"/>
              </a:solidFill>
            </a:ln>
          </c:spPr>
          <c:marker>
            <c:symbol val="none"/>
          </c:marker>
          <c:cat>
            <c:strRef>
              <c:f>'[MarketstatsDec.xlsx]Average CDOM'!$B$2:$M$2</c:f>
              <c:strCache>
                <c:ptCount val="12"/>
                <c:pt idx="0">
                  <c:v>Jan.</c:v>
                </c:pt>
                <c:pt idx="1">
                  <c:v>Feb. </c:v>
                </c:pt>
                <c:pt idx="2">
                  <c:v>March</c:v>
                </c:pt>
                <c:pt idx="3">
                  <c:v>April</c:v>
                </c:pt>
                <c:pt idx="4">
                  <c:v>May</c:v>
                </c:pt>
                <c:pt idx="5">
                  <c:v>June </c:v>
                </c:pt>
                <c:pt idx="6">
                  <c:v>July</c:v>
                </c:pt>
                <c:pt idx="7">
                  <c:v>Aug.</c:v>
                </c:pt>
                <c:pt idx="8">
                  <c:v>Sept.</c:v>
                </c:pt>
                <c:pt idx="9">
                  <c:v>Oct.</c:v>
                </c:pt>
                <c:pt idx="10">
                  <c:v>Nov.</c:v>
                </c:pt>
                <c:pt idx="11">
                  <c:v>Dec.</c:v>
                </c:pt>
              </c:strCache>
            </c:strRef>
          </c:cat>
          <c:val>
            <c:numRef>
              <c:f>'[MarketstatsDec.xlsx]Average CDOM'!$B$9:$M$9</c:f>
              <c:numCache>
                <c:formatCode>General</c:formatCode>
                <c:ptCount val="12"/>
                <c:pt idx="0">
                  <c:v>80.0</c:v>
                </c:pt>
                <c:pt idx="1">
                  <c:v>82.0</c:v>
                </c:pt>
              </c:numCache>
            </c:numRef>
          </c:val>
        </c:ser>
        <c:marker val="1"/>
        <c:axId val="542584584"/>
        <c:axId val="529396264"/>
      </c:lineChart>
      <c:catAx>
        <c:axId val="542584584"/>
        <c:scaling>
          <c:orientation val="minMax"/>
        </c:scaling>
        <c:axPos val="b"/>
        <c:numFmt formatCode="#,##0" sourceLinked="1"/>
        <c:tickLblPos val="nextTo"/>
        <c:spPr>
          <a:ln w="3175">
            <a:solidFill>
              <a:srgbClr val="808080"/>
            </a:solidFill>
            <a:prstDash val="solid"/>
          </a:ln>
        </c:spPr>
        <c:crossAx val="529396264"/>
        <c:crosses val="autoZero"/>
        <c:auto val="1"/>
        <c:lblAlgn val="ctr"/>
        <c:lblOffset val="100"/>
      </c:catAx>
      <c:valAx>
        <c:axId val="529396264"/>
        <c:scaling>
          <c:orientation val="minMax"/>
          <c:min val="30.0"/>
        </c:scaling>
        <c:axPos val="l"/>
        <c:majorGridlines>
          <c:spPr>
            <a:ln w="3175">
              <a:solidFill>
                <a:srgbClr val="808080"/>
              </a:solidFill>
              <a:prstDash val="solid"/>
            </a:ln>
          </c:spPr>
        </c:majorGridlines>
        <c:numFmt formatCode="#,##0.###############" sourceLinked="1"/>
        <c:tickLblPos val="nextTo"/>
        <c:spPr>
          <a:ln w="3175">
            <a:solidFill>
              <a:srgbClr val="808080"/>
            </a:solidFill>
            <a:prstDash val="solid"/>
          </a:ln>
        </c:spPr>
        <c:crossAx val="542584584"/>
        <c:crosses val="autoZero"/>
        <c:crossBetween val="between"/>
      </c:valAx>
      <c:spPr>
        <a:solidFill>
          <a:srgbClr val="FFFFFF"/>
        </a:solidFill>
        <a:ln w="25400">
          <a:noFill/>
        </a:ln>
      </c:spPr>
    </c:plotArea>
    <c:legend>
      <c:legendPos val="r"/>
      <c:legendEntry>
        <c:idx val="3"/>
        <c:delete val="1"/>
      </c:legendEntry>
      <c:legendEntry>
        <c:idx val="4"/>
        <c:delete val="1"/>
      </c:legendEntry>
      <c:legendEntry>
        <c:idx val="5"/>
        <c:delete val="1"/>
      </c:legendEntry>
      <c:legendEntry>
        <c:idx val="6"/>
        <c:delete val="1"/>
      </c:legendEntry>
      <c:legendEntry>
        <c:idx val="0"/>
        <c:delete val="1"/>
      </c:legendEntry>
      <c:legendEntry>
        <c:idx val="1"/>
        <c:delete val="1"/>
      </c:legendEntry>
      <c:legendEntry>
        <c:idx val="2"/>
        <c:delete val="1"/>
      </c:legendEntry>
      <c:layout/>
      <c:spPr>
        <a:noFill/>
        <a:ln w="25400">
          <a:noFill/>
        </a:ln>
      </c:spPr>
    </c:legend>
    <c:plotVisOnly val="1"/>
    <c:dispBlanksAs val="gap"/>
  </c:chart>
  <c:spPr>
    <a:solidFill>
      <a:srgbClr val="FFFFFF"/>
    </a:solidFill>
    <a:ln w="3175">
      <a:solidFill>
        <a:srgbClr val="808080"/>
      </a:solidFill>
      <a:prstDash val="solid"/>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670E8-BE89-4E43-8850-A7CA4F820BC3}" type="datetimeFigureOut">
              <a:rPr lang="en-US" smtClean="0"/>
              <a:pPr/>
              <a:t>3/14/12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747397-A8B0-2945-A8C5-F7E8885DF41C}"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09EC79-4266-0A4A-A19D-E3B93ECFC42F}" type="datetimeFigureOut">
              <a:rPr lang="en-US" smtClean="0"/>
              <a:pPr/>
              <a:t>3/14/12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5A8A25-D364-1046-A9AA-7FE2F437786D}"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85A8A25-D364-1046-A9AA-7FE2F437786D}"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fld id="{9B805AEA-A326-E24A-8926-7E4D4A14BB7B}" type="datetime1">
              <a:rPr lang="en-US" smtClean="0"/>
              <a:pPr/>
              <a:t>3/14/12</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defRPr>
                <a:solidFill>
                  <a:schemeClr val="bg1"/>
                </a:solidFill>
              </a:defRPr>
            </a:lvl1pPr>
          </a:lstStyle>
          <a:p>
            <a:fld id="{960323B3-77FB-C042-8C87-B8D123F6C87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5638B03C-DD68-934A-A551-F8012564D6C6}" type="datetime1">
              <a:rPr lang="en-US" smtClean="0"/>
              <a:pPr/>
              <a:t>3/14/12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9DAFB8AB-9A5A-2742-ACF9-7DE248F74BE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7884DCDD-E090-8D45-BA05-CEAB6507FB2A}" type="datetime1">
              <a:rPr lang="en-US" smtClean="0"/>
              <a:pPr/>
              <a:t>3/14/12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922F7493-AD51-B942-B72F-795CE518427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556F5515-9F2F-9E4F-93E4-D34E46303C4C}" type="datetime1">
              <a:rPr lang="en-US" smtClean="0"/>
              <a:pPr/>
              <a:t>3/14/12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3F78DC34-C24D-7C43-B3FF-C96D4E69BF6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fld id="{E1661139-4366-E94B-AF4F-86471320264F}" type="datetime1">
              <a:rPr lang="en-US" smtClean="0"/>
              <a:pPr/>
              <a:t>3/14/12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EB889EC-F8BD-4B4C-B1B4-10F09B76B11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FA636152-1530-9447-864D-1D2D988C91E0}" type="datetime1">
              <a:rPr lang="en-US" smtClean="0"/>
              <a:pPr/>
              <a:t>3/14/12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CE912ADD-71F5-3D4F-B96B-52A54C69650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a:lstStyle>
            <a:lvl1pPr>
              <a:defRPr/>
            </a:lvl1pPr>
          </a:lstStyle>
          <a:p>
            <a:fld id="{54FE48B5-3924-494C-86D1-0B51A21A8681}" type="datetime1">
              <a:rPr lang="en-US" smtClean="0"/>
              <a:pPr/>
              <a:t>3/14/12</a:t>
            </a:fld>
            <a:endParaRPr lang="en-US"/>
          </a:p>
        </p:txBody>
      </p:sp>
      <p:sp>
        <p:nvSpPr>
          <p:cNvPr id="8" name="Slide Number Placeholder 26"/>
          <p:cNvSpPr>
            <a:spLocks noGrp="1"/>
          </p:cNvSpPr>
          <p:nvPr>
            <p:ph type="sldNum" sz="quarter" idx="11"/>
          </p:nvPr>
        </p:nvSpPr>
        <p:spPr/>
        <p:txBody>
          <a:bodyPr/>
          <a:lstStyle>
            <a:lvl1pPr>
              <a:defRPr/>
            </a:lvl1pPr>
          </a:lstStyle>
          <a:p>
            <a:fld id="{EAF14CD4-74C9-6B40-88C0-86857E7AD380}" type="slidenum">
              <a:rPr lang="en-US"/>
              <a:pPr/>
              <a:t>‹#›</a:t>
            </a:fld>
            <a:endParaRPr 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fld id="{E86090B6-06B1-814C-A211-B15FB1FB1F1A}" type="datetime1">
              <a:rPr lang="en-US" smtClean="0"/>
              <a:pPr/>
              <a:t>3/14/12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A5165AFA-2D44-F740-BDAF-F4BB6137B57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3252B65-B235-7643-9731-49E2118C1291}" type="datetime1">
              <a:rPr lang="en-US" smtClean="0"/>
              <a:pPr/>
              <a:t>3/14/12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C3C756B-2B3F-EC4C-9587-7DB5459B989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4462C422-6D9C-3A4B-B07F-63EC27BC101B}" type="datetime1">
              <a:rPr lang="en-US" smtClean="0"/>
              <a:pPr/>
              <a:t>3/14/12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A3C80965-6E3B-8B4B-961E-BF9ED9A1A71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fld id="{5F446E1D-3127-9044-86E3-7BEC010752FB}" type="datetime1">
              <a:rPr lang="en-US" smtClean="0"/>
              <a:pPr/>
              <a:t>3/14/12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2468723B-6DB4-204F-A615-E241D83EA08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wrap="square" lIns="91440" tIns="45720" rIns="91440" bIns="45720" numCol="1" anchor="t" anchorCtr="0" compatLnSpc="1">
            <a:prstTxWarp prst="textNoShape">
              <a:avLst/>
            </a:prstTxWarp>
          </a:bodyPr>
          <a:lstStyle>
            <a:lvl1pPr>
              <a:defRPr sz="800">
                <a:solidFill>
                  <a:schemeClr val="accent2"/>
                </a:solidFill>
                <a:latin typeface="Georgia" charset="0"/>
              </a:defRPr>
            </a:lvl1pPr>
          </a:lstStyle>
          <a:p>
            <a:fld id="{40723B9A-7200-244E-9983-3A434B8F5D53}" type="datetime1">
              <a:rPr lang="en-US" smtClean="0"/>
              <a:pPr/>
              <a:t>3/14/12</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ea typeface="+mn-ea"/>
                <a:cs typeface="+mn-cs"/>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a:defRPr>
                <a:solidFill>
                  <a:srgbClr val="FFFFFF"/>
                </a:solidFill>
                <a:latin typeface="Georgia" charset="0"/>
              </a:defRPr>
            </a:lvl1pPr>
          </a:lstStyle>
          <a:p>
            <a:fld id="{7BF460F7-672B-7640-8AB4-D0BE97520C3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17" r:id="rId1"/>
    <p:sldLayoutId id="2147483909" r:id="rId2"/>
    <p:sldLayoutId id="2147483910" r:id="rId3"/>
    <p:sldLayoutId id="2147483911" r:id="rId4"/>
    <p:sldLayoutId id="2147483918" r:id="rId5"/>
    <p:sldLayoutId id="2147483919" r:id="rId6"/>
    <p:sldLayoutId id="2147483912" r:id="rId7"/>
    <p:sldLayoutId id="2147483913" r:id="rId8"/>
    <p:sldLayoutId id="2147483914" r:id="rId9"/>
    <p:sldLayoutId id="2147483915" r:id="rId10"/>
    <p:sldLayoutId id="2147483916" r:id="rId11"/>
  </p:sldLayoutIdLst>
  <p:hf hdr="0" ft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charset="0"/>
        <a:buChar char="▫"/>
        <a:defRPr sz="2600" kern="1200">
          <a:solidFill>
            <a:schemeClr val="accent2"/>
          </a:solidFill>
          <a:latin typeface="+mn-lt"/>
          <a:ea typeface="ＭＳ Ｐゴシック" charset="-128"/>
          <a:cs typeface="+mn-cs"/>
        </a:defRPr>
      </a:lvl2pPr>
      <a:lvl3pPr marL="922338" indent="-219075" algn="l" rtl="0" eaLnBrk="0" fontAlgn="base" hangingPunct="0">
        <a:spcBef>
          <a:spcPts val="300"/>
        </a:spcBef>
        <a:spcAft>
          <a:spcPct val="0"/>
        </a:spcAft>
        <a:buClr>
          <a:schemeClr val="accent1"/>
        </a:buClr>
        <a:buFont typeface="Wingdings 2" charset="2"/>
        <a:buChar char=""/>
        <a:defRPr sz="2400" kern="1200">
          <a:solidFill>
            <a:schemeClr val="accent1"/>
          </a:solidFill>
          <a:latin typeface="+mn-lt"/>
          <a:ea typeface="ＭＳ Ｐゴシック" charset="-128"/>
          <a:cs typeface="+mn-cs"/>
        </a:defRPr>
      </a:lvl3pPr>
      <a:lvl4pPr marL="1179513" indent="-200025" algn="l" rtl="0" eaLnBrk="0" fontAlgn="base" hangingPunct="0">
        <a:spcBef>
          <a:spcPts val="300"/>
        </a:spcBef>
        <a:spcAft>
          <a:spcPct val="0"/>
        </a:spcAft>
        <a:buClr>
          <a:schemeClr val="accent1"/>
        </a:buClr>
        <a:buFont typeface="Wingdings 2" charset="2"/>
        <a:buChar char=""/>
        <a:defRPr sz="2200" kern="1200">
          <a:solidFill>
            <a:schemeClr val="accent1"/>
          </a:solidFill>
          <a:latin typeface="+mn-lt"/>
          <a:ea typeface="ＭＳ Ｐゴシック" charset="-128"/>
          <a:cs typeface="+mn-cs"/>
        </a:defRPr>
      </a:lvl4pPr>
      <a:lvl5pPr marL="1389063" indent="-182563" algn="l" rtl="0" eaLnBrk="0" fontAlgn="base" hangingPunct="0">
        <a:spcBef>
          <a:spcPts val="300"/>
        </a:spcBef>
        <a:spcAft>
          <a:spcPct val="0"/>
        </a:spcAft>
        <a:buClr>
          <a:srgbClr val="A04DA3"/>
        </a:buClr>
        <a:buFont typeface="Georgia" charset="0"/>
        <a:buChar char="▫"/>
        <a:defRPr sz="2000" kern="1200">
          <a:solidFill>
            <a:srgbClr val="A04DA3"/>
          </a:solidFill>
          <a:latin typeface="+mn-lt"/>
          <a:ea typeface="ＭＳ Ｐゴシック" charset="-128"/>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mailto:homes@westaustin.com" TargetMode="External"/><Relationship Id="rId4" Type="http://schemas.openxmlformats.org/officeDocument/2006/relationships/chart" Target="../charts/chart5.xml"/><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chart" Target="../charts/char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4.jpeg"/><Relationship Id="rId6"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hyperlink" Target="mailto:homes@westaustin.com" TargetMode="External"/><Relationship Id="rId4" Type="http://schemas.openxmlformats.org/officeDocument/2006/relationships/chart" Target="../charts/chart1.xml"/><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hyperlink" Target="mailto:homes@westaustin.co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mailto:homes@westaustin.com" TargetMode="External"/><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hyperlink" Target="mailto:homes@westaustin.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27038" y="3657601"/>
            <a:ext cx="8458200" cy="1866900"/>
          </a:xfrm>
        </p:spPr>
        <p:txBody>
          <a:bodyPr/>
          <a:lstStyle/>
          <a:p>
            <a:pPr algn="ctr" eaLnBrk="1" hangingPunct="1"/>
            <a:r>
              <a:rPr lang="en-US" sz="2800" b="1" dirty="0" smtClean="0">
                <a:solidFill>
                  <a:srgbClr val="729700"/>
                </a:solidFill>
                <a:latin typeface="Myriad Pro" pitchFamily="34" charset="0"/>
              </a:rPr>
              <a:t>March 2012 – Advanced</a:t>
            </a:r>
            <a:br>
              <a:rPr lang="en-US" sz="2800" b="1" dirty="0" smtClean="0">
                <a:solidFill>
                  <a:srgbClr val="729700"/>
                </a:solidFill>
                <a:latin typeface="Myriad Pro" pitchFamily="34" charset="0"/>
              </a:rPr>
            </a:br>
            <a:r>
              <a:rPr lang="en-US" sz="2800" b="1" dirty="0">
                <a:solidFill>
                  <a:srgbClr val="729700"/>
                </a:solidFill>
                <a:latin typeface="Myriad Pro" pitchFamily="34" charset="0"/>
              </a:rPr>
              <a:t>Austin Real Estate</a:t>
            </a:r>
            <a:br>
              <a:rPr lang="en-US" sz="2800" b="1" dirty="0">
                <a:solidFill>
                  <a:srgbClr val="729700"/>
                </a:solidFill>
                <a:latin typeface="Myriad Pro" pitchFamily="34" charset="0"/>
              </a:rPr>
            </a:br>
            <a:r>
              <a:rPr lang="en-US" sz="2800" b="1" dirty="0">
                <a:solidFill>
                  <a:srgbClr val="729700"/>
                </a:solidFill>
                <a:latin typeface="Myriad Pro" pitchFamily="34" charset="0"/>
              </a:rPr>
              <a:t>Market Report</a:t>
            </a:r>
          </a:p>
        </p:txBody>
      </p:sp>
      <p:sp>
        <p:nvSpPr>
          <p:cNvPr id="3" name="Subtitle 2"/>
          <p:cNvSpPr>
            <a:spLocks noGrp="1"/>
          </p:cNvSpPr>
          <p:nvPr>
            <p:ph type="subTitle" idx="1"/>
          </p:nvPr>
        </p:nvSpPr>
        <p:spPr>
          <a:xfrm>
            <a:off x="419100" y="6308725"/>
            <a:ext cx="8472488" cy="288925"/>
          </a:xfrm>
        </p:spPr>
        <p:txBody>
          <a:bodyPr>
            <a:normAutofit/>
          </a:bodyPr>
          <a:lstStyle/>
          <a:p>
            <a:pPr marL="63500" algn="ctr" eaLnBrk="1" hangingPunct="1"/>
            <a:r>
              <a:rPr lang="en-US" sz="800" b="1" dirty="0"/>
              <a:t>Volume </a:t>
            </a:r>
            <a:r>
              <a:rPr lang="en-US" sz="800" b="1" dirty="0" smtClean="0"/>
              <a:t>IV, </a:t>
            </a:r>
            <a:r>
              <a:rPr lang="en-US" sz="800" b="1" dirty="0"/>
              <a:t>Issue</a:t>
            </a:r>
            <a:r>
              <a:rPr lang="en-US" sz="800" b="1" dirty="0" smtClean="0"/>
              <a:t> III</a:t>
            </a:r>
            <a:endParaRPr lang="en-US" sz="800" dirty="0">
              <a:solidFill>
                <a:srgbClr val="262626"/>
              </a:solidFill>
              <a:latin typeface="Arial" charset="0"/>
              <a:ea typeface="Arial" charset="0"/>
              <a:cs typeface="Arial" charset="0"/>
            </a:endParaRPr>
          </a:p>
        </p:txBody>
      </p:sp>
      <p:sp>
        <p:nvSpPr>
          <p:cNvPr id="5" name="Subtitle 2"/>
          <p:cNvSpPr txBox="1">
            <a:spLocks/>
          </p:cNvSpPr>
          <p:nvPr/>
        </p:nvSpPr>
        <p:spPr bwMode="auto">
          <a:xfrm>
            <a:off x="336550" y="5661025"/>
            <a:ext cx="8472488" cy="288925"/>
          </a:xfrm>
          <a:prstGeom prst="rect">
            <a:avLst/>
          </a:prstGeom>
          <a:noFill/>
          <a:ln w="9525">
            <a:noFill/>
            <a:miter lim="800000"/>
            <a:headEnd/>
            <a:tailEnd/>
          </a:ln>
        </p:spPr>
        <p:txBody>
          <a:bodyPr>
            <a:prstTxWarp prst="textNoShape">
              <a:avLst/>
            </a:prstTxWarp>
          </a:bodyPr>
          <a:lstStyle/>
          <a:p>
            <a:pPr marL="63500" algn="ctr">
              <a:spcBef>
                <a:spcPts val="300"/>
              </a:spcBef>
              <a:buClr>
                <a:srgbClr val="A04DA3"/>
              </a:buClr>
            </a:pPr>
            <a:r>
              <a:rPr lang="en-US" sz="1000" b="1">
                <a:solidFill>
                  <a:schemeClr val="tx2"/>
                </a:solidFill>
              </a:rPr>
              <a:t>A comprehensive report on the</a:t>
            </a:r>
          </a:p>
          <a:p>
            <a:pPr marL="63500" algn="ctr">
              <a:spcBef>
                <a:spcPts val="300"/>
              </a:spcBef>
              <a:buClr>
                <a:srgbClr val="A04DA3"/>
              </a:buClr>
            </a:pPr>
            <a:r>
              <a:rPr lang="en-US" sz="1000" b="1">
                <a:solidFill>
                  <a:schemeClr val="tx2"/>
                </a:solidFill>
              </a:rPr>
              <a:t>Austin and Central Texas real estate market.</a:t>
            </a:r>
            <a:endParaRPr lang="en-US" sz="1000">
              <a:solidFill>
                <a:srgbClr val="262626"/>
              </a:solidFill>
            </a:endParaRPr>
          </a:p>
        </p:txBody>
      </p:sp>
      <p:pic>
        <p:nvPicPr>
          <p:cNvPr id="5125" name="Picture 6" descr="WAmain.jpg"/>
          <p:cNvPicPr>
            <a:picLocks noChangeAspect="1"/>
          </p:cNvPicPr>
          <p:nvPr/>
        </p:nvPicPr>
        <p:blipFill>
          <a:blip r:embed="rId2"/>
          <a:srcRect/>
          <a:stretch>
            <a:fillRect/>
          </a:stretch>
        </p:blipFill>
        <p:spPr bwMode="auto">
          <a:xfrm>
            <a:off x="0" y="0"/>
            <a:ext cx="9144000" cy="3913188"/>
          </a:xfrm>
          <a:prstGeom prst="rect">
            <a:avLst/>
          </a:prstGeom>
          <a:noFill/>
          <a:ln w="9525">
            <a:noFill/>
            <a:miter lim="800000"/>
            <a:headEnd/>
            <a:tailEnd/>
          </a:ln>
        </p:spPr>
      </p:pic>
      <p:pic>
        <p:nvPicPr>
          <p:cNvPr id="5126" name="Picture 6"/>
          <p:cNvPicPr>
            <a:picLocks noChangeAspect="1" noChangeArrowheads="1"/>
          </p:cNvPicPr>
          <p:nvPr/>
        </p:nvPicPr>
        <p:blipFill>
          <a:blip r:embed="rId3"/>
          <a:srcRect/>
          <a:stretch>
            <a:fillRect/>
          </a:stretch>
        </p:blipFill>
        <p:spPr bwMode="auto">
          <a:xfrm>
            <a:off x="7297738" y="5073650"/>
            <a:ext cx="1306512" cy="1308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18434" name="TextBox 4"/>
          <p:cNvSpPr txBox="1">
            <a:spLocks noChangeArrowheads="1"/>
          </p:cNvSpPr>
          <p:nvPr/>
        </p:nvSpPr>
        <p:spPr bwMode="auto">
          <a:xfrm>
            <a:off x="679450" y="4652963"/>
            <a:ext cx="8235950" cy="332142"/>
          </a:xfrm>
          <a:prstGeom prst="rect">
            <a:avLst/>
          </a:prstGeom>
          <a:noFill/>
          <a:ln w="9525">
            <a:noFill/>
            <a:miter lim="800000"/>
            <a:headEnd/>
            <a:tailEnd/>
          </a:ln>
        </p:spPr>
        <p:txBody>
          <a:bodyPr wrap="square">
            <a:prstTxWarp prst="textNoShape">
              <a:avLst/>
            </a:prstTxWarp>
            <a:spAutoFit/>
          </a:bodyPr>
          <a:lstStyle/>
          <a:p>
            <a:pPr>
              <a:lnSpc>
                <a:spcPct val="150000"/>
              </a:lnSpc>
            </a:pPr>
            <a:r>
              <a:rPr lang="en-US" sz="1100" dirty="0"/>
              <a:t>The above chart tracks mortgage rates for the past </a:t>
            </a:r>
            <a:r>
              <a:rPr lang="en-US" sz="1100" dirty="0" smtClean="0"/>
              <a:t>12 </a:t>
            </a:r>
            <a:r>
              <a:rPr lang="en-US" sz="1100" dirty="0"/>
              <a:t>years. As you can see, mortgage rates are</a:t>
            </a:r>
            <a:r>
              <a:rPr lang="en-US" sz="1100" dirty="0" smtClean="0"/>
              <a:t> at close to their lowest levels.</a:t>
            </a:r>
            <a:endParaRPr lang="en-US" sz="1100" dirty="0">
              <a:solidFill>
                <a:srgbClr val="729700"/>
              </a:solidFill>
            </a:endParaRPr>
          </a:p>
        </p:txBody>
      </p:sp>
      <p:grpSp>
        <p:nvGrpSpPr>
          <p:cNvPr id="18435" name="Group 20"/>
          <p:cNvGrpSpPr>
            <a:grpSpLocks/>
          </p:cNvGrpSpPr>
          <p:nvPr/>
        </p:nvGrpSpPr>
        <p:grpSpPr bwMode="auto">
          <a:xfrm>
            <a:off x="762000" y="5072063"/>
            <a:ext cx="7696199" cy="1223962"/>
            <a:chOff x="1547664" y="5013176"/>
            <a:chExt cx="5976664" cy="1224136"/>
          </a:xfrm>
        </p:grpSpPr>
        <p:sp>
          <p:nvSpPr>
            <p:cNvPr id="19" name="Rectangle 18"/>
            <p:cNvSpPr/>
            <p:nvPr/>
          </p:nvSpPr>
          <p:spPr>
            <a:xfrm>
              <a:off x="4715423" y="5013176"/>
              <a:ext cx="2808905" cy="1224136"/>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17"/>
            <p:cNvSpPr/>
            <p:nvPr/>
          </p:nvSpPr>
          <p:spPr>
            <a:xfrm>
              <a:off x="1547664" y="5013176"/>
              <a:ext cx="2808906" cy="1224136"/>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43" name="TextBox 14"/>
            <p:cNvSpPr txBox="1">
              <a:spLocks noChangeArrowheads="1"/>
            </p:cNvSpPr>
            <p:nvPr/>
          </p:nvSpPr>
          <p:spPr bwMode="auto">
            <a:xfrm>
              <a:off x="1691680" y="5157192"/>
              <a:ext cx="2376264" cy="908070"/>
            </a:xfrm>
            <a:prstGeom prst="rect">
              <a:avLst/>
            </a:prstGeom>
            <a:noFill/>
            <a:ln w="9525">
              <a:noFill/>
              <a:miter lim="800000"/>
              <a:headEnd/>
              <a:tailEnd/>
            </a:ln>
          </p:spPr>
          <p:txBody>
            <a:bodyPr wrap="square">
              <a:prstTxWarp prst="textNoShape">
                <a:avLst/>
              </a:prstTxWarp>
              <a:spAutoFit/>
            </a:bodyPr>
            <a:lstStyle/>
            <a:p>
              <a:pPr>
                <a:lnSpc>
                  <a:spcPct val="150000"/>
                </a:lnSpc>
              </a:pPr>
              <a:r>
                <a:rPr lang="en-US" sz="1200" b="1" dirty="0">
                  <a:solidFill>
                    <a:srgbClr val="729700"/>
                  </a:solidFill>
                  <a:latin typeface="Myriad Pro" pitchFamily="34" charset="0"/>
                </a:rPr>
                <a:t>CONFORMING</a:t>
              </a:r>
            </a:p>
            <a:p>
              <a:pPr>
                <a:lnSpc>
                  <a:spcPct val="150000"/>
                </a:lnSpc>
              </a:pPr>
              <a:r>
                <a:rPr lang="en-US" sz="1200" dirty="0"/>
                <a:t>30 Yr Fixed</a:t>
              </a:r>
              <a:r>
                <a:rPr lang="en-US" sz="1200" dirty="0" smtClean="0"/>
                <a:t> 3.99%</a:t>
              </a:r>
            </a:p>
            <a:p>
              <a:pPr>
                <a:lnSpc>
                  <a:spcPct val="150000"/>
                </a:lnSpc>
              </a:pPr>
              <a:r>
                <a:rPr lang="en-US" sz="1200" dirty="0"/>
                <a:t>15 Yr Fixed </a:t>
              </a:r>
              <a:r>
                <a:rPr lang="en-US" sz="1200" dirty="0" smtClean="0"/>
                <a:t>3.25%</a:t>
              </a:r>
              <a:endParaRPr lang="en-US" sz="1200" dirty="0"/>
            </a:p>
          </p:txBody>
        </p:sp>
        <p:sp>
          <p:nvSpPr>
            <p:cNvPr id="18444" name="TextBox 15"/>
            <p:cNvSpPr txBox="1">
              <a:spLocks noChangeArrowheads="1"/>
            </p:cNvSpPr>
            <p:nvPr/>
          </p:nvSpPr>
          <p:spPr bwMode="auto">
            <a:xfrm>
              <a:off x="4860032" y="5157192"/>
              <a:ext cx="2520280" cy="923330"/>
            </a:xfrm>
            <a:prstGeom prst="rect">
              <a:avLst/>
            </a:prstGeom>
            <a:noFill/>
            <a:ln w="9525">
              <a:noFill/>
              <a:miter lim="800000"/>
              <a:headEnd/>
              <a:tailEnd/>
            </a:ln>
          </p:spPr>
          <p:txBody>
            <a:bodyPr wrap="square">
              <a:prstTxWarp prst="textNoShape">
                <a:avLst/>
              </a:prstTxWarp>
              <a:spAutoFit/>
            </a:bodyPr>
            <a:lstStyle/>
            <a:p>
              <a:pPr>
                <a:lnSpc>
                  <a:spcPct val="150000"/>
                </a:lnSpc>
              </a:pPr>
              <a:r>
                <a:rPr lang="en-US" sz="1200" b="1" dirty="0">
                  <a:solidFill>
                    <a:srgbClr val="729700"/>
                  </a:solidFill>
                  <a:latin typeface="Myriad Pro" pitchFamily="34" charset="0"/>
                </a:rPr>
                <a:t>JUMBO </a:t>
              </a:r>
              <a:r>
                <a:rPr lang="en-US" sz="1200" dirty="0"/>
                <a:t>(over $417K loan amount)</a:t>
              </a:r>
            </a:p>
            <a:p>
              <a:pPr>
                <a:lnSpc>
                  <a:spcPct val="150000"/>
                </a:lnSpc>
              </a:pPr>
              <a:r>
                <a:rPr lang="en-US" sz="1200" dirty="0"/>
                <a:t>30 Yr Fixed</a:t>
              </a:r>
              <a:r>
                <a:rPr lang="en-US" sz="1200" dirty="0" smtClean="0"/>
                <a:t> 4.37%  </a:t>
              </a:r>
            </a:p>
            <a:p>
              <a:pPr>
                <a:lnSpc>
                  <a:spcPct val="150000"/>
                </a:lnSpc>
              </a:pPr>
              <a:r>
                <a:rPr lang="en-US" sz="1200" dirty="0" smtClean="0"/>
                <a:t>30 Yr FHA 3.87</a:t>
              </a:r>
              <a:endParaRPr lang="en-US" sz="1200" dirty="0"/>
            </a:p>
          </p:txBody>
        </p:sp>
      </p:grpSp>
      <p:cxnSp>
        <p:nvCxnSpPr>
          <p:cNvPr id="14" name="Straight Connector 13"/>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8439" name="Picture 7"/>
          <p:cNvPicPr>
            <a:picLocks noChangeAspect="1" noChangeArrowheads="1"/>
          </p:cNvPicPr>
          <p:nvPr/>
        </p:nvPicPr>
        <p:blipFill>
          <a:blip r:embed="rId2"/>
          <a:srcRect/>
          <a:stretch>
            <a:fillRect/>
          </a:stretch>
        </p:blipFill>
        <p:spPr bwMode="auto">
          <a:xfrm>
            <a:off x="0" y="0"/>
            <a:ext cx="9144000" cy="1006475"/>
          </a:xfrm>
          <a:prstGeom prst="rect">
            <a:avLst/>
          </a:prstGeom>
          <a:noFill/>
          <a:ln w="9525">
            <a:noFill/>
            <a:miter lim="800000"/>
            <a:headEnd/>
            <a:tailEnd/>
          </a:ln>
        </p:spPr>
      </p:pic>
      <p:sp>
        <p:nvSpPr>
          <p:cNvPr id="18440" name="Title 2"/>
          <p:cNvSpPr>
            <a:spLocks noGrp="1"/>
          </p:cNvSpPr>
          <p:nvPr>
            <p:ph type="title"/>
          </p:nvPr>
        </p:nvSpPr>
        <p:spPr>
          <a:xfrm>
            <a:off x="395288" y="188913"/>
            <a:ext cx="5256212" cy="642937"/>
          </a:xfrm>
        </p:spPr>
        <p:txBody>
          <a:bodyPr/>
          <a:lstStyle/>
          <a:p>
            <a:pPr eaLnBrk="1" hangingPunct="1"/>
            <a:r>
              <a:rPr lang="en-US" sz="2000" b="1" dirty="0">
                <a:solidFill>
                  <a:srgbClr val="729700"/>
                </a:solidFill>
                <a:latin typeface="Myriad Pro" pitchFamily="34" charset="0"/>
              </a:rPr>
              <a:t>Mortgage Rates - </a:t>
            </a:r>
            <a:r>
              <a:rPr lang="en-US" sz="2000" b="1" dirty="0" smtClean="0">
                <a:solidFill>
                  <a:srgbClr val="729700"/>
                </a:solidFill>
                <a:latin typeface="Myriad Pro" pitchFamily="34" charset="0"/>
              </a:rPr>
              <a:t>12 </a:t>
            </a:r>
            <a:r>
              <a:rPr lang="en-US" sz="2000" b="1" dirty="0">
                <a:solidFill>
                  <a:srgbClr val="729700"/>
                </a:solidFill>
                <a:latin typeface="Myriad Pro" pitchFamily="34" charset="0"/>
              </a:rPr>
              <a:t>Year Summary</a:t>
            </a:r>
          </a:p>
        </p:txBody>
      </p:sp>
      <p:sp>
        <p:nvSpPr>
          <p:cNvPr id="13" name="Slide Number Placeholder 12"/>
          <p:cNvSpPr>
            <a:spLocks noGrp="1"/>
          </p:cNvSpPr>
          <p:nvPr>
            <p:ph type="sldNum" sz="quarter" idx="12"/>
          </p:nvPr>
        </p:nvSpPr>
        <p:spPr/>
        <p:txBody>
          <a:bodyPr/>
          <a:lstStyle/>
          <a:p>
            <a:fld id="{3F78DC34-C24D-7C43-B3FF-C96D4E69BF65}" type="slidenum">
              <a:rPr lang="en-US" smtClean="0"/>
              <a:pPr/>
              <a:t>10</a:t>
            </a:fld>
            <a:endParaRPr lang="en-US"/>
          </a:p>
        </p:txBody>
      </p:sp>
      <p:sp>
        <p:nvSpPr>
          <p:cNvPr id="15" name="TextBox 14"/>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3"/>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graphicFrame>
        <p:nvGraphicFramePr>
          <p:cNvPr id="16" name="Chart 15"/>
          <p:cNvGraphicFramePr>
            <a:graphicFrameLocks/>
          </p:cNvGraphicFramePr>
          <p:nvPr/>
        </p:nvGraphicFramePr>
        <p:xfrm>
          <a:off x="609600" y="1219200"/>
          <a:ext cx="8305800" cy="3429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aphicFrame>
        <p:nvGraphicFramePr>
          <p:cNvPr id="14" name="Chart 13"/>
          <p:cNvGraphicFramePr/>
          <p:nvPr/>
        </p:nvGraphicFramePr>
        <p:xfrm>
          <a:off x="609600" y="2514600"/>
          <a:ext cx="8229600" cy="3733800"/>
        </p:xfrm>
        <a:graphic>
          <a:graphicData uri="http://schemas.openxmlformats.org/drawingml/2006/chart">
            <c:chart xmlns:c="http://schemas.openxmlformats.org/drawingml/2006/chart" xmlns:r="http://schemas.openxmlformats.org/officeDocument/2006/relationships" r:id="rId2"/>
          </a:graphicData>
        </a:graphic>
      </p:graphicFrame>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sp>
        <p:nvSpPr>
          <p:cNvPr id="16387" name="TextBox 7"/>
          <p:cNvSpPr txBox="1">
            <a:spLocks noChangeArrowheads="1"/>
          </p:cNvSpPr>
          <p:nvPr/>
        </p:nvSpPr>
        <p:spPr bwMode="auto">
          <a:xfrm>
            <a:off x="1066800" y="1371600"/>
            <a:ext cx="7561262" cy="1093889"/>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 chart above follows the trend of average and median sales price per year. Last month the average sales price was </a:t>
            </a:r>
            <a:r>
              <a:rPr lang="en-US" sz="1100" b="1" dirty="0" smtClean="0"/>
              <a:t>$</a:t>
            </a:r>
            <a:r>
              <a:rPr lang="en-US" sz="1100" b="1" u="sng" dirty="0" smtClean="0"/>
              <a:t>260,431</a:t>
            </a:r>
            <a:r>
              <a:rPr lang="en-US" sz="1100" b="1" dirty="0" smtClean="0"/>
              <a:t>. </a:t>
            </a:r>
            <a:r>
              <a:rPr lang="en-US" sz="1100" b="1" dirty="0"/>
              <a:t>The median sold price was </a:t>
            </a:r>
            <a:r>
              <a:rPr lang="en-US" sz="1100" b="1" dirty="0" smtClean="0"/>
              <a:t>$</a:t>
            </a:r>
            <a:r>
              <a:rPr lang="en-US" sz="1100" b="1" u="sng" dirty="0" smtClean="0"/>
              <a:t>200,000</a:t>
            </a:r>
            <a:r>
              <a:rPr lang="en-US" sz="1100" b="1" dirty="0" smtClean="0"/>
              <a:t> last </a:t>
            </a:r>
            <a:r>
              <a:rPr lang="en-US" sz="1100" b="1" dirty="0"/>
              <a:t>month. The average </a:t>
            </a:r>
            <a:r>
              <a:rPr lang="en-US" sz="1100" dirty="0"/>
              <a:t>sales price</a:t>
            </a:r>
            <a:r>
              <a:rPr lang="en-US" sz="1100" dirty="0" smtClean="0"/>
              <a:t> in February is </a:t>
            </a:r>
            <a:r>
              <a:rPr lang="en-US" sz="1100" b="1" u="sng" dirty="0" smtClean="0">
                <a:solidFill>
                  <a:srgbClr val="455F00"/>
                </a:solidFill>
              </a:rPr>
              <a:t>up 3.7%</a:t>
            </a:r>
            <a:r>
              <a:rPr lang="en-US" sz="1100" b="1" dirty="0" smtClean="0">
                <a:solidFill>
                  <a:srgbClr val="A61100"/>
                </a:solidFill>
              </a:rPr>
              <a:t>  </a:t>
            </a:r>
            <a:r>
              <a:rPr lang="en-US" sz="1100" b="1" dirty="0" smtClean="0">
                <a:solidFill>
                  <a:scrgbClr r="0" g="0" b="0"/>
                </a:solidFill>
              </a:rPr>
              <a:t>and </a:t>
            </a:r>
            <a:r>
              <a:rPr lang="en-US" sz="1100" b="1" dirty="0">
                <a:solidFill>
                  <a:scrgbClr r="0" g="0" b="0"/>
                </a:solidFill>
              </a:rPr>
              <a:t>the median sales price is</a:t>
            </a:r>
            <a:r>
              <a:rPr lang="en-US" sz="1100" b="1" dirty="0" smtClean="0">
                <a:solidFill>
                  <a:scrgbClr r="0" g="0" b="0"/>
                </a:solidFill>
              </a:rPr>
              <a:t> </a:t>
            </a:r>
            <a:r>
              <a:rPr lang="en-US" sz="1100" b="1" u="sng" dirty="0" smtClean="0">
                <a:solidFill>
                  <a:srgbClr val="455F00"/>
                </a:solidFill>
              </a:rPr>
              <a:t>unchanged </a:t>
            </a:r>
            <a:r>
              <a:rPr lang="en-US" sz="1100" b="1" dirty="0" smtClean="0"/>
              <a:t>from one year ago. </a:t>
            </a:r>
          </a:p>
          <a:p>
            <a:pPr>
              <a:lnSpc>
                <a:spcPct val="150000"/>
              </a:lnSpc>
            </a:pPr>
            <a:r>
              <a:rPr lang="en-US" sz="1100" b="1" dirty="0" smtClean="0"/>
              <a:t>                           The chart below shows the annual average and median Austin home sold. </a:t>
            </a:r>
            <a:endParaRPr lang="en-US" sz="1000" dirty="0"/>
          </a:p>
        </p:txBody>
      </p:sp>
      <p:cxnSp>
        <p:nvCxnSpPr>
          <p:cNvPr id="11" name="Straight Connector 10"/>
          <p:cNvCxnSpPr/>
          <p:nvPr/>
        </p:nvCxnSpPr>
        <p:spPr>
          <a:xfrm>
            <a:off x="395288" y="6453188"/>
            <a:ext cx="8353425" cy="0"/>
          </a:xfrm>
          <a:prstGeom prst="line">
            <a:avLst/>
          </a:prstGeom>
          <a:ln>
            <a:solidFill>
              <a:schemeClr val="bg2">
                <a:lumMod val="50000"/>
              </a:schemeClr>
            </a:solidFill>
          </a:ln>
        </p:spPr>
        <p:style>
          <a:lnRef idx="1">
            <a:schemeClr val="accent2"/>
          </a:lnRef>
          <a:fillRef idx="0">
            <a:schemeClr val="accent2"/>
          </a:fillRef>
          <a:effectRef idx="0">
            <a:schemeClr val="accent2"/>
          </a:effectRef>
          <a:fontRef idx="minor">
            <a:schemeClr val="tx1"/>
          </a:fontRef>
        </p:style>
      </p:cxnSp>
      <p:pic>
        <p:nvPicPr>
          <p:cNvPr id="16391"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6392" name="Title 2"/>
          <p:cNvSpPr>
            <a:spLocks noGrp="1"/>
          </p:cNvSpPr>
          <p:nvPr>
            <p:ph type="title"/>
          </p:nvPr>
        </p:nvSpPr>
        <p:spPr>
          <a:xfrm>
            <a:off x="395288" y="188913"/>
            <a:ext cx="5761037" cy="642937"/>
          </a:xfrm>
        </p:spPr>
        <p:txBody>
          <a:bodyPr/>
          <a:lstStyle/>
          <a:p>
            <a:pPr eaLnBrk="1" hangingPunct="1"/>
            <a:r>
              <a:rPr lang="en-US" sz="2000" b="1" dirty="0">
                <a:solidFill>
                  <a:srgbClr val="729700"/>
                </a:solidFill>
                <a:latin typeface="Myriad Pro" pitchFamily="34" charset="0"/>
              </a:rPr>
              <a:t>Average and Median Sold</a:t>
            </a:r>
            <a:r>
              <a:rPr lang="en-US" sz="2000" b="1" dirty="0" smtClean="0">
                <a:solidFill>
                  <a:srgbClr val="729700"/>
                </a:solidFill>
                <a:latin typeface="Myriad Pro" pitchFamily="34" charset="0"/>
              </a:rPr>
              <a:t> 14 Year </a:t>
            </a:r>
            <a:r>
              <a:rPr lang="en-US" sz="2000" b="1" dirty="0">
                <a:solidFill>
                  <a:srgbClr val="729700"/>
                </a:solidFill>
                <a:latin typeface="Myriad Pro" pitchFamily="34" charset="0"/>
              </a:rPr>
              <a:t>Summary</a:t>
            </a:r>
          </a:p>
        </p:txBody>
      </p:sp>
      <p:sp>
        <p:nvSpPr>
          <p:cNvPr id="32" name="TextBox 31"/>
          <p:cNvSpPr txBox="1"/>
          <p:nvPr/>
        </p:nvSpPr>
        <p:spPr>
          <a:xfrm>
            <a:off x="584200" y="1549400"/>
            <a:ext cx="304800" cy="323165"/>
          </a:xfrm>
          <a:prstGeom prst="rect">
            <a:avLst/>
          </a:prstGeom>
          <a:noFill/>
        </p:spPr>
        <p:txBody>
          <a:bodyPr wrap="square" rtlCol="0">
            <a:spAutoFit/>
          </a:bodyPr>
          <a:lstStyle/>
          <a:p>
            <a:r>
              <a:rPr lang="en-US" sz="1500" dirty="0" smtClean="0"/>
              <a:t>8</a:t>
            </a:r>
            <a:endParaRPr lang="en-US" sz="1500" dirty="0"/>
          </a:p>
        </p:txBody>
      </p:sp>
      <p:sp>
        <p:nvSpPr>
          <p:cNvPr id="33" name="Slide Number Placeholder 32"/>
          <p:cNvSpPr>
            <a:spLocks noGrp="1"/>
          </p:cNvSpPr>
          <p:nvPr>
            <p:ph type="sldNum" sz="quarter" idx="12"/>
          </p:nvPr>
        </p:nvSpPr>
        <p:spPr/>
        <p:txBody>
          <a:bodyPr/>
          <a:lstStyle/>
          <a:p>
            <a:fld id="{3F78DC34-C24D-7C43-B3FF-C96D4E69BF65}" type="slidenum">
              <a:rPr lang="en-US" smtClean="0"/>
              <a:pPr/>
              <a:t>11</a:t>
            </a:fld>
            <a:endParaRPr lang="en-US"/>
          </a:p>
        </p:txBody>
      </p:sp>
      <p:sp>
        <p:nvSpPr>
          <p:cNvPr id="34" name="TextBox 33"/>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aphicFrame>
        <p:nvGraphicFramePr>
          <p:cNvPr id="35" name="Chart 34"/>
          <p:cNvGraphicFramePr>
            <a:graphicFrameLocks/>
          </p:cNvGraphicFramePr>
          <p:nvPr/>
        </p:nvGraphicFramePr>
        <p:xfrm>
          <a:off x="838200" y="2209800"/>
          <a:ext cx="7848600" cy="4000500"/>
        </p:xfrm>
        <a:graphic>
          <a:graphicData uri="http://schemas.openxmlformats.org/drawingml/2006/chart">
            <c:chart xmlns:c="http://schemas.openxmlformats.org/drawingml/2006/chart" xmlns:r="http://schemas.openxmlformats.org/officeDocument/2006/relationships" r:id="rId2"/>
          </a:graphicData>
        </a:graphic>
      </p:graphicFrame>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sp>
        <p:nvSpPr>
          <p:cNvPr id="17412" name="TextBox 7"/>
          <p:cNvSpPr txBox="1">
            <a:spLocks noChangeArrowheads="1"/>
          </p:cNvSpPr>
          <p:nvPr/>
        </p:nvSpPr>
        <p:spPr bwMode="auto">
          <a:xfrm>
            <a:off x="1042988" y="1315427"/>
            <a:ext cx="7561262" cy="818173"/>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smtClean="0"/>
              <a:t>Of the homes that sold last month, the average amount of days they had been on the market was 82 days.  This is 12% fewer days than a year ago.</a:t>
            </a:r>
            <a:endParaRPr lang="en-US" sz="1000" dirty="0" smtClean="0"/>
          </a:p>
          <a:p>
            <a:pPr>
              <a:lnSpc>
                <a:spcPct val="150000"/>
              </a:lnSpc>
            </a:pPr>
            <a:endParaRPr lang="en-US" sz="1000" b="1" dirty="0">
              <a:solidFill>
                <a:srgbClr val="C00000"/>
              </a:solidFill>
            </a:endParaRPr>
          </a:p>
        </p:txBody>
      </p:sp>
      <p:cxnSp>
        <p:nvCxnSpPr>
          <p:cNvPr id="12" name="Straight Connector 11"/>
          <p:cNvCxnSpPr/>
          <p:nvPr/>
        </p:nvCxnSpPr>
        <p:spPr>
          <a:xfrm>
            <a:off x="395288" y="6453188"/>
            <a:ext cx="8353425" cy="0"/>
          </a:xfrm>
          <a:prstGeom prst="line">
            <a:avLst/>
          </a:prstGeom>
          <a:ln>
            <a:solidFill>
              <a:schemeClr val="bg2">
                <a:lumMod val="50000"/>
              </a:schemeClr>
            </a:solidFill>
          </a:ln>
        </p:spPr>
        <p:style>
          <a:lnRef idx="1">
            <a:schemeClr val="accent2"/>
          </a:lnRef>
          <a:fillRef idx="0">
            <a:schemeClr val="accent2"/>
          </a:fillRef>
          <a:effectRef idx="0">
            <a:schemeClr val="accent2"/>
          </a:effectRef>
          <a:fontRef idx="minor">
            <a:schemeClr val="tx1"/>
          </a:fontRef>
        </p:style>
      </p:cxnSp>
      <p:pic>
        <p:nvPicPr>
          <p:cNvPr id="17415"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7416" name="Title 2"/>
          <p:cNvSpPr>
            <a:spLocks noGrp="1"/>
          </p:cNvSpPr>
          <p:nvPr>
            <p:ph type="title"/>
          </p:nvPr>
        </p:nvSpPr>
        <p:spPr>
          <a:xfrm>
            <a:off x="395288" y="188913"/>
            <a:ext cx="4681537" cy="642937"/>
          </a:xfrm>
        </p:spPr>
        <p:txBody>
          <a:bodyPr/>
          <a:lstStyle/>
          <a:p>
            <a:pPr eaLnBrk="1" hangingPunct="1"/>
            <a:r>
              <a:rPr lang="en-US" sz="2000" b="1" dirty="0">
                <a:solidFill>
                  <a:srgbClr val="729700"/>
                </a:solidFill>
                <a:latin typeface="Myriad Pro" pitchFamily="34" charset="0"/>
              </a:rPr>
              <a:t>Average Days on Market </a:t>
            </a:r>
            <a:r>
              <a:rPr lang="en-US" sz="2000" b="1" dirty="0" smtClean="0">
                <a:solidFill>
                  <a:srgbClr val="729700"/>
                </a:solidFill>
                <a:latin typeface="Myriad Pro" pitchFamily="34" charset="0"/>
              </a:rPr>
              <a:t>2006-2012</a:t>
            </a:r>
            <a:endParaRPr lang="en-US" sz="2000" b="1" dirty="0">
              <a:solidFill>
                <a:srgbClr val="729700"/>
              </a:solidFill>
              <a:latin typeface="Myriad Pro" pitchFamily="34" charset="0"/>
            </a:endParaRPr>
          </a:p>
        </p:txBody>
      </p:sp>
      <p:sp>
        <p:nvSpPr>
          <p:cNvPr id="26" name="TextBox 25"/>
          <p:cNvSpPr txBox="1"/>
          <p:nvPr/>
        </p:nvSpPr>
        <p:spPr>
          <a:xfrm>
            <a:off x="584200" y="1549400"/>
            <a:ext cx="304800" cy="323165"/>
          </a:xfrm>
          <a:prstGeom prst="rect">
            <a:avLst/>
          </a:prstGeom>
          <a:noFill/>
        </p:spPr>
        <p:txBody>
          <a:bodyPr wrap="square" rtlCol="0">
            <a:spAutoFit/>
          </a:bodyPr>
          <a:lstStyle/>
          <a:p>
            <a:r>
              <a:rPr lang="en-US" sz="1500" dirty="0" smtClean="0"/>
              <a:t>9</a:t>
            </a:r>
            <a:endParaRPr lang="en-US" sz="1500" dirty="0"/>
          </a:p>
        </p:txBody>
      </p:sp>
      <p:sp>
        <p:nvSpPr>
          <p:cNvPr id="33" name="Slide Number Placeholder 32"/>
          <p:cNvSpPr>
            <a:spLocks noGrp="1"/>
          </p:cNvSpPr>
          <p:nvPr>
            <p:ph type="sldNum" sz="quarter" idx="12"/>
          </p:nvPr>
        </p:nvSpPr>
        <p:spPr/>
        <p:txBody>
          <a:bodyPr/>
          <a:lstStyle/>
          <a:p>
            <a:fld id="{3F78DC34-C24D-7C43-B3FF-C96D4E69BF65}" type="slidenum">
              <a:rPr lang="en-US" smtClean="0"/>
              <a:pPr/>
              <a:t>12</a:t>
            </a:fld>
            <a:endParaRPr lang="en-US"/>
          </a:p>
        </p:txBody>
      </p:sp>
      <p:sp>
        <p:nvSpPr>
          <p:cNvPr id="34" name="TextBox 33"/>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pSp>
        <p:nvGrpSpPr>
          <p:cNvPr id="19461" name="Group 23"/>
          <p:cNvGrpSpPr>
            <a:grpSpLocks/>
          </p:cNvGrpSpPr>
          <p:nvPr/>
        </p:nvGrpSpPr>
        <p:grpSpPr bwMode="auto">
          <a:xfrm>
            <a:off x="323850" y="1320800"/>
            <a:ext cx="8785225" cy="1603377"/>
            <a:chOff x="251594" y="1465426"/>
            <a:chExt cx="8784902" cy="1603534"/>
          </a:xfrm>
        </p:grpSpPr>
        <p:pic>
          <p:nvPicPr>
            <p:cNvPr id="19464" name="Picture 3"/>
            <p:cNvPicPr>
              <a:picLocks noChangeAspect="1" noChangeArrowheads="1"/>
            </p:cNvPicPr>
            <p:nvPr/>
          </p:nvPicPr>
          <p:blipFill>
            <a:blip r:embed="rId2"/>
            <a:srcRect/>
            <a:stretch>
              <a:fillRect/>
            </a:stretch>
          </p:blipFill>
          <p:spPr bwMode="auto">
            <a:xfrm>
              <a:off x="3419872" y="1465426"/>
              <a:ext cx="1003037" cy="1546836"/>
            </a:xfrm>
            <a:prstGeom prst="rect">
              <a:avLst/>
            </a:prstGeom>
            <a:noFill/>
            <a:ln w="9525">
              <a:noFill/>
              <a:miter lim="800000"/>
              <a:headEnd/>
              <a:tailEnd/>
            </a:ln>
          </p:spPr>
        </p:pic>
        <p:sp>
          <p:nvSpPr>
            <p:cNvPr id="15" name="TextBox 14"/>
            <p:cNvSpPr txBox="1"/>
            <p:nvPr/>
          </p:nvSpPr>
          <p:spPr>
            <a:xfrm>
              <a:off x="1331054" y="1614667"/>
              <a:ext cx="2376401" cy="1454293"/>
            </a:xfrm>
            <a:prstGeom prst="rect">
              <a:avLst/>
            </a:prstGeom>
            <a:noFill/>
          </p:spPr>
          <p:txBody>
            <a:bodyPr>
              <a:prstTxWarp prst="textNoShape">
                <a:avLst/>
              </a:prstTxWarp>
              <a:spAutoFit/>
            </a:bodyPr>
            <a:lstStyle/>
            <a:p>
              <a:pPr>
                <a:lnSpc>
                  <a:spcPct val="150000"/>
                </a:lnSpc>
              </a:pPr>
              <a:r>
                <a:rPr lang="en-US" sz="1400" b="1">
                  <a:solidFill>
                    <a:srgbClr val="729700"/>
                  </a:solidFill>
                  <a:latin typeface="Myriad Pro" pitchFamily="34" charset="0"/>
                </a:rPr>
                <a:t>Laura Duggan,</a:t>
              </a:r>
            </a:p>
            <a:p>
              <a:pPr>
                <a:lnSpc>
                  <a:spcPct val="150000"/>
                </a:lnSpc>
              </a:pPr>
              <a:r>
                <a:rPr lang="en-US" sz="900" b="1"/>
                <a:t>Broker/Owner</a:t>
              </a:r>
            </a:p>
            <a:p>
              <a:pPr>
                <a:lnSpc>
                  <a:spcPct val="150000"/>
                </a:lnSpc>
              </a:pPr>
              <a:r>
                <a:rPr lang="en-US" sz="900">
                  <a:solidFill>
                    <a:srgbClr val="404040"/>
                  </a:solidFill>
                  <a:latin typeface="Times New Roman" charset="0"/>
                  <a:ea typeface="Times New Roman" charset="0"/>
                  <a:cs typeface="Times New Roman" charset="0"/>
                </a:rPr>
                <a:t>REALTOR® CIAS, CIPS,</a:t>
              </a:r>
            </a:p>
            <a:p>
              <a:pPr>
                <a:lnSpc>
                  <a:spcPct val="150000"/>
                </a:lnSpc>
              </a:pPr>
              <a:r>
                <a:rPr lang="en-US" sz="900">
                  <a:solidFill>
                    <a:srgbClr val="404040"/>
                  </a:solidFill>
                  <a:latin typeface="Times New Roman" charset="0"/>
                  <a:ea typeface="Times New Roman" charset="0"/>
                  <a:cs typeface="Times New Roman" charset="0"/>
                </a:rPr>
                <a:t>CLHMS, CDPE, CRB, CRS</a:t>
              </a:r>
            </a:p>
            <a:p>
              <a:pPr>
                <a:lnSpc>
                  <a:spcPct val="150000"/>
                </a:lnSpc>
              </a:pPr>
              <a:r>
                <a:rPr lang="en-US" sz="900" i="1">
                  <a:solidFill>
                    <a:srgbClr val="404040"/>
                  </a:solidFill>
                  <a:latin typeface="Times New Roman" charset="0"/>
                  <a:ea typeface="Times New Roman" charset="0"/>
                  <a:cs typeface="Times New Roman" charset="0"/>
                </a:rPr>
                <a:t>Direct</a:t>
              </a:r>
              <a:r>
                <a:rPr lang="en-US" sz="900">
                  <a:solidFill>
                    <a:srgbClr val="404040"/>
                  </a:solidFill>
                  <a:latin typeface="Times New Roman" charset="0"/>
                  <a:ea typeface="Times New Roman" charset="0"/>
                  <a:cs typeface="Times New Roman" charset="0"/>
                </a:rPr>
                <a:t>: (512) 750-2425</a:t>
              </a:r>
            </a:p>
            <a:p>
              <a:pPr>
                <a:lnSpc>
                  <a:spcPct val="150000"/>
                </a:lnSpc>
              </a:pPr>
              <a:r>
                <a:rPr lang="en-US" sz="900" i="1">
                  <a:solidFill>
                    <a:srgbClr val="404040"/>
                  </a:solidFill>
                  <a:latin typeface="Times New Roman" charset="0"/>
                  <a:ea typeface="Times New Roman" charset="0"/>
                  <a:cs typeface="Times New Roman" charset="0"/>
                </a:rPr>
                <a:t>Email</a:t>
              </a:r>
              <a:r>
                <a:rPr lang="en-US" sz="900">
                  <a:solidFill>
                    <a:srgbClr val="404040"/>
                  </a:solidFill>
                  <a:latin typeface="Times New Roman" charset="0"/>
                  <a:ea typeface="Times New Roman" charset="0"/>
                  <a:cs typeface="Times New Roman" charset="0"/>
                </a:rPr>
                <a:t>: </a:t>
              </a:r>
              <a:r>
                <a:rPr lang="en-US" sz="900" b="1">
                  <a:solidFill>
                    <a:srgbClr val="404040"/>
                  </a:solidFill>
                  <a:latin typeface="Times New Roman" charset="0"/>
                  <a:ea typeface="Times New Roman" charset="0"/>
                  <a:cs typeface="Times New Roman" charset="0"/>
                </a:rPr>
                <a:t>laura@westaustin.com</a:t>
              </a:r>
              <a:endParaRPr lang="en-US" sz="900">
                <a:solidFill>
                  <a:srgbClr val="404040"/>
                </a:solidFill>
                <a:latin typeface="Times New Roman" charset="0"/>
                <a:ea typeface="Times New Roman" charset="0"/>
                <a:cs typeface="Times New Roman" charset="0"/>
              </a:endParaRPr>
            </a:p>
          </p:txBody>
        </p:sp>
        <p:pic>
          <p:nvPicPr>
            <p:cNvPr id="19466" name="Picture 2"/>
            <p:cNvPicPr>
              <a:picLocks noChangeAspect="1" noChangeArrowheads="1"/>
            </p:cNvPicPr>
            <p:nvPr/>
          </p:nvPicPr>
          <p:blipFill>
            <a:blip r:embed="rId3"/>
            <a:srcRect/>
            <a:stretch>
              <a:fillRect/>
            </a:stretch>
          </p:blipFill>
          <p:spPr bwMode="auto">
            <a:xfrm>
              <a:off x="251594" y="1667728"/>
              <a:ext cx="1003037" cy="1254122"/>
            </a:xfrm>
            <a:prstGeom prst="rect">
              <a:avLst/>
            </a:prstGeom>
            <a:noFill/>
            <a:ln w="9525">
              <a:noFill/>
              <a:miter lim="800000"/>
              <a:headEnd/>
              <a:tailEnd/>
            </a:ln>
          </p:spPr>
        </p:pic>
        <p:sp>
          <p:nvSpPr>
            <p:cNvPr id="10" name="TextBox 9"/>
            <p:cNvSpPr txBox="1"/>
            <p:nvPr/>
          </p:nvSpPr>
          <p:spPr>
            <a:xfrm>
              <a:off x="4499588" y="1701986"/>
              <a:ext cx="2376401" cy="1138349"/>
            </a:xfrm>
            <a:prstGeom prst="rect">
              <a:avLst/>
            </a:prstGeom>
            <a:noFill/>
          </p:spPr>
          <p:txBody>
            <a:bodyPr>
              <a:prstTxWarp prst="textNoShape">
                <a:avLst/>
              </a:prstTxWarp>
              <a:spAutoFit/>
            </a:bodyPr>
            <a:lstStyle/>
            <a:p>
              <a:r>
                <a:rPr lang="en-US" sz="1400" b="1" dirty="0">
                  <a:solidFill>
                    <a:srgbClr val="729700"/>
                  </a:solidFill>
                  <a:latin typeface="Myriad Pro" pitchFamily="34" charset="0"/>
                </a:rPr>
                <a:t>Gail Boston,</a:t>
              </a:r>
            </a:p>
            <a:p>
              <a:pPr>
                <a:lnSpc>
                  <a:spcPct val="150000"/>
                </a:lnSpc>
              </a:pPr>
              <a:r>
                <a:rPr lang="en-US" sz="900" b="1" dirty="0"/>
                <a:t>Partner</a:t>
              </a:r>
            </a:p>
            <a:p>
              <a:pPr>
                <a:lnSpc>
                  <a:spcPct val="150000"/>
                </a:lnSpc>
              </a:pPr>
              <a:r>
                <a:rPr lang="en-US" sz="900" dirty="0">
                  <a:solidFill>
                    <a:srgbClr val="404040"/>
                  </a:solidFill>
                  <a:latin typeface="Times New Roman" charset="0"/>
                  <a:ea typeface="Times New Roman" charset="0"/>
                  <a:cs typeface="Times New Roman" charset="0"/>
                </a:rPr>
                <a:t>REALTOR®</a:t>
              </a:r>
            </a:p>
            <a:p>
              <a:pPr>
                <a:lnSpc>
                  <a:spcPct val="150000"/>
                </a:lnSpc>
              </a:pPr>
              <a:r>
                <a:rPr lang="en-US" sz="900" i="1" dirty="0">
                  <a:solidFill>
                    <a:srgbClr val="404040"/>
                  </a:solidFill>
                  <a:latin typeface="Times New Roman" charset="0"/>
                  <a:ea typeface="Times New Roman" charset="0"/>
                  <a:cs typeface="Times New Roman" charset="0"/>
                </a:rPr>
                <a:t>Direct</a:t>
              </a:r>
              <a:r>
                <a:rPr lang="en-US" sz="900" dirty="0">
                  <a:solidFill>
                    <a:srgbClr val="404040"/>
                  </a:solidFill>
                  <a:latin typeface="Times New Roman" charset="0"/>
                  <a:ea typeface="Times New Roman" charset="0"/>
                  <a:cs typeface="Times New Roman" charset="0"/>
                </a:rPr>
                <a:t>: (512) 626-5348</a:t>
              </a:r>
            </a:p>
            <a:p>
              <a:pPr>
                <a:lnSpc>
                  <a:spcPct val="150000"/>
                </a:lnSpc>
              </a:pPr>
              <a:r>
                <a:rPr lang="en-US" sz="900" i="1" dirty="0">
                  <a:solidFill>
                    <a:srgbClr val="404040"/>
                  </a:solidFill>
                  <a:latin typeface="Times New Roman" charset="0"/>
                  <a:ea typeface="Times New Roman" charset="0"/>
                  <a:cs typeface="Times New Roman" charset="0"/>
                </a:rPr>
                <a:t>Email</a:t>
              </a:r>
              <a:r>
                <a:rPr lang="en-US" sz="900" dirty="0">
                  <a:solidFill>
                    <a:srgbClr val="404040"/>
                  </a:solidFill>
                  <a:latin typeface="Times New Roman" charset="0"/>
                  <a:ea typeface="Times New Roman" charset="0"/>
                  <a:cs typeface="Times New Roman" charset="0"/>
                </a:rPr>
                <a:t>: </a:t>
              </a:r>
              <a:r>
                <a:rPr lang="en-US" sz="900" b="1" dirty="0" err="1">
                  <a:solidFill>
                    <a:srgbClr val="404040"/>
                  </a:solidFill>
                  <a:latin typeface="Times New Roman" charset="0"/>
                  <a:ea typeface="Times New Roman" charset="0"/>
                  <a:cs typeface="Times New Roman" charset="0"/>
                </a:rPr>
                <a:t>gail@westaustin.com</a:t>
              </a:r>
              <a:endParaRPr lang="en-US" sz="500" dirty="0">
                <a:solidFill>
                  <a:srgbClr val="404040"/>
                </a:solidFill>
                <a:latin typeface="Times New Roman" charset="0"/>
                <a:ea typeface="Times New Roman" charset="0"/>
                <a:cs typeface="Times New Roman" charset="0"/>
              </a:endParaRPr>
            </a:p>
          </p:txBody>
        </p:sp>
        <p:pic>
          <p:nvPicPr>
            <p:cNvPr id="19468" name="Picture 5"/>
            <p:cNvPicPr>
              <a:picLocks noChangeAspect="1" noChangeArrowheads="1"/>
            </p:cNvPicPr>
            <p:nvPr/>
          </p:nvPicPr>
          <p:blipFill>
            <a:blip r:embed="rId4"/>
            <a:srcRect/>
            <a:stretch>
              <a:fillRect/>
            </a:stretch>
          </p:blipFill>
          <p:spPr bwMode="auto">
            <a:xfrm>
              <a:off x="6372200" y="1573692"/>
              <a:ext cx="944150" cy="1440159"/>
            </a:xfrm>
            <a:prstGeom prst="rect">
              <a:avLst/>
            </a:prstGeom>
            <a:noFill/>
            <a:ln w="9525">
              <a:noFill/>
              <a:miter lim="800000"/>
              <a:headEnd/>
              <a:tailEnd/>
            </a:ln>
          </p:spPr>
        </p:pic>
        <p:sp>
          <p:nvSpPr>
            <p:cNvPr id="12" name="TextBox 11"/>
            <p:cNvSpPr txBox="1"/>
            <p:nvPr/>
          </p:nvSpPr>
          <p:spPr bwMode="auto">
            <a:xfrm>
              <a:off x="7380795" y="1703574"/>
              <a:ext cx="1655701" cy="930366"/>
            </a:xfrm>
            <a:prstGeom prst="rect">
              <a:avLst/>
            </a:prstGeom>
            <a:noFill/>
          </p:spPr>
          <p:txBody>
            <a:bodyPr>
              <a:prstTxWarp prst="textNoShape">
                <a:avLst/>
              </a:prstTxWarp>
              <a:spAutoFit/>
            </a:bodyPr>
            <a:lstStyle/>
            <a:p>
              <a:r>
                <a:rPr lang="en-US" sz="1400" b="1" dirty="0">
                  <a:solidFill>
                    <a:srgbClr val="729700"/>
                  </a:solidFill>
                  <a:latin typeface="Myriad Pro" pitchFamily="34" charset="0"/>
                </a:rPr>
                <a:t>Katy Duggan,</a:t>
              </a:r>
            </a:p>
            <a:p>
              <a:pPr>
                <a:lnSpc>
                  <a:spcPct val="150000"/>
                </a:lnSpc>
              </a:pPr>
              <a:r>
                <a:rPr lang="en-US" sz="900" dirty="0">
                  <a:solidFill>
                    <a:srgbClr val="404040"/>
                  </a:solidFill>
                  <a:latin typeface="Times New Roman" charset="0"/>
                  <a:ea typeface="Times New Roman" charset="0"/>
                  <a:cs typeface="Times New Roman" charset="0"/>
                </a:rPr>
                <a:t>REALTOR® CIAS, CDPE</a:t>
              </a:r>
            </a:p>
            <a:p>
              <a:pPr>
                <a:lnSpc>
                  <a:spcPct val="150000"/>
                </a:lnSpc>
              </a:pPr>
              <a:r>
                <a:rPr lang="en-US" sz="900" i="1" dirty="0">
                  <a:solidFill>
                    <a:srgbClr val="404040"/>
                  </a:solidFill>
                  <a:latin typeface="Times New Roman" charset="0"/>
                  <a:ea typeface="Times New Roman" charset="0"/>
                  <a:cs typeface="Times New Roman" charset="0"/>
                </a:rPr>
                <a:t>Direct</a:t>
              </a:r>
              <a:r>
                <a:rPr lang="en-US" sz="900" dirty="0">
                  <a:solidFill>
                    <a:srgbClr val="404040"/>
                  </a:solidFill>
                  <a:latin typeface="Times New Roman" charset="0"/>
                  <a:ea typeface="Times New Roman" charset="0"/>
                  <a:cs typeface="Times New Roman" charset="0"/>
                </a:rPr>
                <a:t>: (512) 826-4316</a:t>
              </a:r>
            </a:p>
            <a:p>
              <a:pPr>
                <a:lnSpc>
                  <a:spcPct val="150000"/>
                </a:lnSpc>
              </a:pPr>
              <a:r>
                <a:rPr lang="en-US" sz="900" i="1" dirty="0">
                  <a:solidFill>
                    <a:srgbClr val="404040"/>
                  </a:solidFill>
                  <a:latin typeface="Times New Roman" charset="0"/>
                  <a:ea typeface="Times New Roman" charset="0"/>
                  <a:cs typeface="Times New Roman" charset="0"/>
                </a:rPr>
                <a:t>Email</a:t>
              </a:r>
              <a:r>
                <a:rPr lang="en-US" sz="900" dirty="0">
                  <a:solidFill>
                    <a:srgbClr val="404040"/>
                  </a:solidFill>
                  <a:latin typeface="Times New Roman" charset="0"/>
                  <a:ea typeface="Times New Roman" charset="0"/>
                  <a:cs typeface="Times New Roman" charset="0"/>
                </a:rPr>
                <a:t>: </a:t>
              </a:r>
              <a:r>
                <a:rPr lang="en-US" sz="900" b="1" dirty="0" err="1">
                  <a:solidFill>
                    <a:srgbClr val="404040"/>
                  </a:solidFill>
                  <a:latin typeface="Times New Roman" charset="0"/>
                  <a:ea typeface="Times New Roman" charset="0"/>
                  <a:cs typeface="Times New Roman" charset="0"/>
                </a:rPr>
                <a:t>katy@westaustin.com</a:t>
              </a:r>
              <a:endParaRPr lang="en-US" sz="500" dirty="0">
                <a:solidFill>
                  <a:srgbClr val="404040"/>
                </a:solidFill>
                <a:latin typeface="Times New Roman" charset="0"/>
                <a:ea typeface="Times New Roman" charset="0"/>
                <a:cs typeface="Times New Roman" charset="0"/>
              </a:endParaRPr>
            </a:p>
          </p:txBody>
        </p:sp>
        <p:cxnSp>
          <p:nvCxnSpPr>
            <p:cNvPr id="21" name="Straight Connector 20"/>
            <p:cNvCxnSpPr/>
            <p:nvPr/>
          </p:nvCxnSpPr>
          <p:spPr>
            <a:xfrm rot="5400000">
              <a:off x="2375489" y="2313236"/>
              <a:ext cx="151144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5401153" y="2313236"/>
              <a:ext cx="1511448"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23" name="Rectangle 22"/>
          <p:cNvSpPr/>
          <p:nvPr/>
        </p:nvSpPr>
        <p:spPr>
          <a:xfrm>
            <a:off x="304800" y="3505200"/>
            <a:ext cx="8496300" cy="2374900"/>
          </a:xfrm>
          <a:prstGeom prst="rect">
            <a:avLst/>
          </a:prstGeom>
          <a:solidFill>
            <a:schemeClr val="bg1"/>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9459" name="Picture 19" descr="WAsub.jpg"/>
          <p:cNvPicPr>
            <a:picLocks noChangeAspect="1"/>
          </p:cNvPicPr>
          <p:nvPr/>
        </p:nvPicPr>
        <p:blipFill>
          <a:blip r:embed="rId5"/>
          <a:srcRect/>
          <a:stretch>
            <a:fillRect/>
          </a:stretch>
        </p:blipFill>
        <p:spPr bwMode="auto">
          <a:xfrm>
            <a:off x="0" y="0"/>
            <a:ext cx="9144000" cy="1011238"/>
          </a:xfrm>
          <a:prstGeom prst="rect">
            <a:avLst/>
          </a:prstGeom>
          <a:noFill/>
          <a:ln w="9525">
            <a:noFill/>
            <a:miter lim="800000"/>
            <a:headEnd/>
            <a:tailEnd/>
          </a:ln>
        </p:spPr>
      </p:pic>
      <p:sp>
        <p:nvSpPr>
          <p:cNvPr id="19460" name="TextBox 7"/>
          <p:cNvSpPr txBox="1">
            <a:spLocks noChangeArrowheads="1"/>
          </p:cNvSpPr>
          <p:nvPr/>
        </p:nvSpPr>
        <p:spPr bwMode="auto">
          <a:xfrm>
            <a:off x="539750" y="3575050"/>
            <a:ext cx="8353425" cy="1870075"/>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For five decades and three generations, West Austin Properties has been passionately committed to the core values that guide it.</a:t>
            </a:r>
          </a:p>
          <a:p>
            <a:pPr>
              <a:lnSpc>
                <a:spcPct val="150000"/>
              </a:lnSpc>
              <a:buFont typeface="Arial" charset="0"/>
              <a:buChar char="•"/>
            </a:pPr>
            <a:r>
              <a:rPr lang="en-US" sz="1100" dirty="0"/>
              <a:t> Highest integrity in every relationship.</a:t>
            </a:r>
          </a:p>
          <a:p>
            <a:pPr>
              <a:lnSpc>
                <a:spcPct val="150000"/>
              </a:lnSpc>
              <a:buFont typeface="Arial" charset="0"/>
              <a:buChar char="•"/>
            </a:pPr>
            <a:r>
              <a:rPr lang="en-US" sz="1100" dirty="0"/>
              <a:t> Unsurpassed knowledge of Austin and the ever changing real estate market.</a:t>
            </a:r>
          </a:p>
          <a:p>
            <a:pPr>
              <a:lnSpc>
                <a:spcPct val="150000"/>
              </a:lnSpc>
              <a:buFont typeface="Arial" charset="0"/>
              <a:buChar char="•"/>
            </a:pPr>
            <a:r>
              <a:rPr lang="en-US" sz="1100" dirty="0"/>
              <a:t> Educating and empowering our clients so that they can make decisions that best meet their unique needs.</a:t>
            </a:r>
          </a:p>
          <a:p>
            <a:pPr>
              <a:lnSpc>
                <a:spcPct val="150000"/>
              </a:lnSpc>
              <a:buFont typeface="Arial" charset="0"/>
              <a:buChar char="•"/>
            </a:pPr>
            <a:r>
              <a:rPr lang="en-US" sz="1100" dirty="0"/>
              <a:t> Focus on the people and not the real estate; the quality of our service not the volume of our business.</a:t>
            </a:r>
          </a:p>
          <a:p>
            <a:pPr>
              <a:lnSpc>
                <a:spcPct val="150000"/>
              </a:lnSpc>
              <a:buFont typeface="Arial" charset="0"/>
              <a:buChar char="•"/>
            </a:pPr>
            <a:r>
              <a:rPr lang="en-US" sz="1100" dirty="0"/>
              <a:t> Build on the strengths and talents of our team’s </a:t>
            </a:r>
            <a:r>
              <a:rPr lang="en-US" sz="1100"/>
              <a:t>generational </a:t>
            </a:r>
            <a:r>
              <a:rPr lang="en-US" sz="1100" smtClean="0"/>
              <a:t>blend.</a:t>
            </a:r>
            <a:endParaRPr lang="en-US" sz="1100" dirty="0"/>
          </a:p>
          <a:p>
            <a:pPr>
              <a:lnSpc>
                <a:spcPct val="150000"/>
              </a:lnSpc>
              <a:buFont typeface="Arial" charset="0"/>
              <a:buChar char="•"/>
            </a:pPr>
            <a:r>
              <a:rPr lang="en-US" sz="1100" dirty="0"/>
              <a:t> Improving our community through service and mentorship.</a:t>
            </a:r>
          </a:p>
        </p:txBody>
      </p:sp>
      <p:cxnSp>
        <p:nvCxnSpPr>
          <p:cNvPr id="28" name="Straight Connector 27"/>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sp>
        <p:nvSpPr>
          <p:cNvPr id="16" name="Slide Number Placeholder 15"/>
          <p:cNvSpPr>
            <a:spLocks noGrp="1"/>
          </p:cNvSpPr>
          <p:nvPr>
            <p:ph type="sldNum" sz="quarter" idx="12"/>
          </p:nvPr>
        </p:nvSpPr>
        <p:spPr/>
        <p:txBody>
          <a:bodyPr/>
          <a:lstStyle/>
          <a:p>
            <a:fld id="{3F78DC34-C24D-7C43-B3FF-C96D4E69BF65}" type="slidenum">
              <a:rPr lang="en-US" smtClean="0"/>
              <a:pPr/>
              <a:t>13</a:t>
            </a:fld>
            <a:endParaRPr lang="en-US"/>
          </a:p>
        </p:txBody>
      </p:sp>
      <p:sp>
        <p:nvSpPr>
          <p:cNvPr id="17" name="TextBox 16"/>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6"/>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6148" name="TextBox 6"/>
          <p:cNvSpPr txBox="1">
            <a:spLocks noChangeArrowheads="1"/>
          </p:cNvSpPr>
          <p:nvPr/>
        </p:nvSpPr>
        <p:spPr bwMode="auto">
          <a:xfrm>
            <a:off x="0" y="1371600"/>
            <a:ext cx="9067800" cy="5105400"/>
          </a:xfrm>
          <a:prstGeom prst="rect">
            <a:avLst/>
          </a:prstGeom>
          <a:noFill/>
          <a:ln w="9525">
            <a:noFill/>
            <a:miter lim="800000"/>
            <a:headEnd/>
            <a:tailEnd/>
          </a:ln>
        </p:spPr>
        <p:txBody>
          <a:bodyPr wrap="square" numCol="2">
            <a:prstTxWarp prst="textNoShape">
              <a:avLst/>
            </a:prstTxWarp>
            <a:noAutofit/>
          </a:bodyPr>
          <a:lstStyle/>
          <a:p>
            <a:pPr marL="114300" lvl="0" indent="-118872">
              <a:buFont typeface="Arial"/>
              <a:buChar char="•"/>
            </a:pPr>
            <a:r>
              <a:rPr lang="en-US" sz="1050" dirty="0" smtClean="0"/>
              <a:t>Lowest number of homes for sale in 7years.</a:t>
            </a:r>
          </a:p>
          <a:p>
            <a:pPr marL="114300" lvl="0" indent="-118872">
              <a:buFont typeface="Arial"/>
              <a:buChar char="•"/>
            </a:pPr>
            <a:r>
              <a:rPr lang="en-US" sz="1050" dirty="0" smtClean="0"/>
              <a:t>Rentals scarce with only 70 rentals listed in MLS.</a:t>
            </a:r>
          </a:p>
          <a:p>
            <a:pPr marL="114300" lvl="0" indent="-118872">
              <a:buFont typeface="Arial"/>
              <a:buChar char="•"/>
            </a:pPr>
            <a:r>
              <a:rPr lang="en-US" sz="1050" dirty="0" smtClean="0"/>
              <a:t>Overall the total months of inventory has dropped 11% in one month to 6.14.  As inventories drop below 6 months, there is usually pressure to raise homes prices.  In over 11 area zip codes, inventories are below 6 months.  Smallest inventories are in the southwest and northwest.</a:t>
            </a:r>
          </a:p>
          <a:p>
            <a:pPr marL="114300" lvl="0" indent="-118872">
              <a:buFont typeface="Arial"/>
              <a:buChar char="•"/>
            </a:pPr>
            <a:r>
              <a:rPr lang="en-US" sz="1050" dirty="0" smtClean="0"/>
              <a:t>Compared to the prior month, there is a strong increase in homes selling in the south, southwest, Westlake/Austin and northwest.</a:t>
            </a:r>
          </a:p>
          <a:p>
            <a:pPr marL="114300" lvl="0" indent="-118872">
              <a:buFont typeface="Arial"/>
              <a:buChar char="•"/>
            </a:pPr>
            <a:r>
              <a:rPr lang="en-US" sz="1050" dirty="0" smtClean="0"/>
              <a:t>Austin now the number 2 market in the US for creating Tech startup jobs.</a:t>
            </a:r>
          </a:p>
          <a:p>
            <a:pPr marL="114300" lvl="0" indent="-118872">
              <a:buFont typeface="Arial"/>
              <a:buChar char="•"/>
            </a:pPr>
            <a:r>
              <a:rPr lang="en-US" sz="1050" dirty="0" smtClean="0"/>
              <a:t>Austin is one of 12 metro markets out of 100 that showed positive growth over the last decade.  US Bureau of Labor Statistics.</a:t>
            </a:r>
          </a:p>
          <a:p>
            <a:endParaRPr lang="en-US" sz="1050" dirty="0" smtClean="0"/>
          </a:p>
          <a:p>
            <a:r>
              <a:rPr lang="en-US" sz="1050" dirty="0" smtClean="0"/>
              <a:t>In the near future Austin will continue to grow and expand.  A January 2012 report from the Milken report stated:</a:t>
            </a:r>
          </a:p>
          <a:p>
            <a:endParaRPr lang="en-US" sz="1050" dirty="0" smtClean="0"/>
          </a:p>
          <a:p>
            <a:r>
              <a:rPr lang="en-US" sz="1050" dirty="0" smtClean="0"/>
              <a:t>“For the five-year period ending in 2010, Austin had the third-fasted job growth in the nation. It is the largest metro to exceed its peak level of employment prior to the recession.  Given its concentration in chips and computers, both volatile industries, the region's economic stability is remarkable. The University of Texas, Austin, and the state capital have helped insulate Austin from the national economic contractions. </a:t>
            </a:r>
          </a:p>
          <a:p>
            <a:endParaRPr lang="en-US" sz="1050" dirty="0" smtClean="0"/>
          </a:p>
          <a:p>
            <a:r>
              <a:rPr lang="en-US" sz="1050" dirty="0" smtClean="0"/>
              <a:t>"Retail and housing markets are recovering, thanks to job and wage gains at these tech employers. Due to an influx of new residents, housing prices barely slipped during the recession.  Austin has one of the most educated populations in the country; over 37 percent of adults have at least a bachelor's degree.”</a:t>
            </a:r>
          </a:p>
          <a:p>
            <a:endParaRPr lang="en-US" sz="1050" dirty="0" smtClean="0"/>
          </a:p>
          <a:p>
            <a:pPr marL="114300"/>
            <a:r>
              <a:rPr lang="en-US" sz="1050" dirty="0" smtClean="0"/>
              <a:t>The Milken index ranks 379 metropolitan areas, grouped into large (population of more than 200,000) and small (population of less than 200,000) metros. Austin ranked 4th of the largest metro areas.</a:t>
            </a:r>
          </a:p>
          <a:p>
            <a:pPr marL="114300"/>
            <a:r>
              <a:rPr lang="en-US" sz="1050" u="sng" dirty="0" smtClean="0"/>
              <a:t>Significantly different Austin markets:</a:t>
            </a:r>
            <a:endParaRPr lang="en-US" sz="1050" dirty="0" smtClean="0"/>
          </a:p>
          <a:p>
            <a:pPr marL="114300"/>
            <a:r>
              <a:rPr lang="en-US" sz="1050" dirty="0" smtClean="0"/>
              <a:t>The strongest market in Austin is the Price Band below $300K which </a:t>
            </a:r>
          </a:p>
          <a:p>
            <a:pPr marL="114300"/>
            <a:r>
              <a:rPr lang="en-US" sz="1050" dirty="0" smtClean="0"/>
              <a:t>represents 61% all of listings.  Throughout the last year and today, this </a:t>
            </a:r>
          </a:p>
          <a:p>
            <a:pPr marL="114300"/>
            <a:r>
              <a:rPr lang="en-US" sz="1050" dirty="0" smtClean="0"/>
              <a:t>Price Band has been defined as a "Normal Sellers Market" (See our Price Band, Zip Code and Area charts in this report for specific markets.)</a:t>
            </a:r>
          </a:p>
          <a:p>
            <a:pPr marL="114300"/>
            <a:r>
              <a:rPr lang="en-US" sz="1050" dirty="0" smtClean="0"/>
              <a:t> </a:t>
            </a:r>
          </a:p>
          <a:p>
            <a:pPr marL="114300"/>
            <a:r>
              <a:rPr lang="en-US" sz="1050" dirty="0" smtClean="0"/>
              <a:t>Between $300,000 and $600K, home prices have stabilized with slight </a:t>
            </a:r>
          </a:p>
          <a:p>
            <a:pPr marL="114300"/>
            <a:r>
              <a:rPr lang="en-US" sz="1050" dirty="0" smtClean="0"/>
              <a:t>value depreciation. This overall price band is defined as a "Balanced </a:t>
            </a:r>
          </a:p>
          <a:p>
            <a:pPr marL="114300"/>
            <a:r>
              <a:rPr lang="en-US" sz="1050" dirty="0" smtClean="0"/>
              <a:t>Market.” Over the last 6 months we’ve seen the lower Price Bands </a:t>
            </a:r>
          </a:p>
          <a:p>
            <a:pPr marL="114300"/>
            <a:r>
              <a:rPr lang="en-US" sz="1050" dirty="0" smtClean="0"/>
              <a:t>move from a “Normal Sellers Market” to a “Balanced Market.” </a:t>
            </a:r>
          </a:p>
          <a:p>
            <a:pPr marL="114300"/>
            <a:endParaRPr lang="en-US" sz="1050" dirty="0" smtClean="0"/>
          </a:p>
          <a:p>
            <a:pPr marL="114300"/>
            <a:r>
              <a:rPr lang="en-US" sz="1050" dirty="0" smtClean="0"/>
              <a:t>Above $600K it is a completely different story.  Above $600K  the Austin </a:t>
            </a:r>
          </a:p>
          <a:p>
            <a:pPr marL="114300"/>
            <a:r>
              <a:rPr lang="en-US" sz="1050" dirty="0" smtClean="0"/>
              <a:t>market has moved to an "Extreme Buyer's Market"  with 14 to 86 months </a:t>
            </a:r>
          </a:p>
          <a:p>
            <a:pPr marL="114300"/>
            <a:r>
              <a:rPr lang="en-US" sz="1050" dirty="0" smtClean="0"/>
              <a:t>of inventory!  17%  of the homes for sale are listed above $600K.   Last </a:t>
            </a:r>
          </a:p>
          <a:p>
            <a:pPr marL="114300"/>
            <a:r>
              <a:rPr lang="en-US" sz="1050" dirty="0" smtClean="0"/>
              <a:t>month only 53 homes sold above $600K.  Six months ago the “Extreme </a:t>
            </a:r>
          </a:p>
          <a:p>
            <a:pPr marL="114300"/>
            <a:r>
              <a:rPr lang="en-US" sz="1050" dirty="0" smtClean="0"/>
              <a:t>Buyers Market” was limited to homes over $1M.  </a:t>
            </a:r>
          </a:p>
          <a:p>
            <a:pPr marL="114300"/>
            <a:endParaRPr lang="en-US" sz="1050" dirty="0" smtClean="0"/>
          </a:p>
          <a:p>
            <a:pPr marL="114300"/>
            <a:r>
              <a:rPr lang="en-US" sz="1050" dirty="0" smtClean="0"/>
              <a:t>Expect the Austin market in 2012 to continue to strengthen.  However </a:t>
            </a:r>
          </a:p>
          <a:p>
            <a:pPr marL="114300"/>
            <a:r>
              <a:rPr lang="en-US" sz="1050" dirty="0" smtClean="0"/>
              <a:t>homes with flaws or that are not priced at market, are either staying on </a:t>
            </a:r>
          </a:p>
          <a:p>
            <a:pPr marL="114300"/>
            <a:r>
              <a:rPr lang="en-US" sz="1050" dirty="0" smtClean="0"/>
              <a:t>the market for a long time and not selling or are being moved to the </a:t>
            </a:r>
          </a:p>
          <a:p>
            <a:pPr marL="114300"/>
            <a:r>
              <a:rPr lang="en-US" sz="1050" dirty="0" smtClean="0"/>
              <a:t>rental market. </a:t>
            </a:r>
          </a:p>
          <a:p>
            <a:pPr marL="114300"/>
            <a:endParaRPr lang="en-US" sz="1050" dirty="0" smtClean="0"/>
          </a:p>
          <a:p>
            <a:pPr marL="114300"/>
            <a:r>
              <a:rPr lang="en-US" sz="1050" dirty="0" smtClean="0"/>
              <a:t>Buying and selling in this market requires a deep understanding of the </a:t>
            </a:r>
          </a:p>
          <a:p>
            <a:pPr marL="114300"/>
            <a:r>
              <a:rPr lang="en-US" sz="1050" dirty="0" smtClean="0"/>
              <a:t>history and pressures in each area of town and price range. </a:t>
            </a:r>
          </a:p>
          <a:p>
            <a:pPr marL="114300"/>
            <a:r>
              <a:rPr lang="en-US" sz="1050" dirty="0" smtClean="0"/>
              <a:t>We hope this West Austin Properties Advance Market Report with </a:t>
            </a:r>
          </a:p>
          <a:p>
            <a:pPr marL="114300"/>
            <a:r>
              <a:rPr lang="en-US" sz="1050" dirty="0" smtClean="0"/>
              <a:t>detailed information by price range, zip codes and area help you make </a:t>
            </a:r>
          </a:p>
          <a:p>
            <a:pPr marL="114300"/>
            <a:r>
              <a:rPr lang="en-US" sz="1050" dirty="0" smtClean="0"/>
              <a:t>the best decisions for you and your family. It is our pleasure to deliver it to </a:t>
            </a:r>
          </a:p>
          <a:p>
            <a:pPr marL="114300"/>
            <a:r>
              <a:rPr lang="en-US" sz="1050" dirty="0" smtClean="0"/>
              <a:t>you so together we can spot the trends. </a:t>
            </a:r>
          </a:p>
          <a:p>
            <a:pPr marL="114300"/>
            <a:r>
              <a:rPr lang="en-US" sz="1050" dirty="0" smtClean="0"/>
              <a:t>Please, call us if we can provide you any additional information. </a:t>
            </a:r>
          </a:p>
          <a:p>
            <a:pPr marL="114300"/>
            <a:endParaRPr lang="en-US" sz="1050" dirty="0" smtClean="0"/>
          </a:p>
          <a:p>
            <a:pPr marL="114300"/>
            <a:r>
              <a:rPr lang="en-US" sz="1500" dirty="0" smtClean="0">
                <a:solidFill>
                  <a:srgbClr val="008000"/>
                </a:solidFill>
                <a:latin typeface="Handwriting - Dakota"/>
                <a:cs typeface="Handwriting - Dakota"/>
              </a:rPr>
              <a:t>Laura Duggan, Gail Boston and Katy Duggan!</a:t>
            </a:r>
          </a:p>
          <a:p>
            <a:pPr marL="114300"/>
            <a:endParaRPr lang="en-US" sz="1050" dirty="0" smtClean="0"/>
          </a:p>
          <a:p>
            <a:r>
              <a:rPr lang="en-US" sz="950" dirty="0" smtClean="0">
                <a:latin typeface="+mj-lt"/>
              </a:rPr>
              <a:t> </a:t>
            </a:r>
          </a:p>
          <a:p>
            <a:endParaRPr lang="en-US" sz="1050" dirty="0" smtClean="0"/>
          </a:p>
          <a:p>
            <a:endParaRPr lang="en-US" sz="1050" dirty="0" smtClean="0"/>
          </a:p>
        </p:txBody>
      </p:sp>
      <p:pic>
        <p:nvPicPr>
          <p:cNvPr id="6149" name="Picture 7" descr="WAsub.jpg"/>
          <p:cNvPicPr>
            <a:picLocks noChangeAspect="1"/>
          </p:cNvPicPr>
          <p:nvPr/>
        </p:nvPicPr>
        <p:blipFill>
          <a:blip r:embed="rId3"/>
          <a:srcRect/>
          <a:stretch>
            <a:fillRect/>
          </a:stretch>
        </p:blipFill>
        <p:spPr bwMode="auto">
          <a:xfrm>
            <a:off x="0" y="0"/>
            <a:ext cx="9144000" cy="1011238"/>
          </a:xfrm>
          <a:prstGeom prst="rect">
            <a:avLst/>
          </a:prstGeom>
          <a:noFill/>
          <a:ln w="9525">
            <a:noFill/>
            <a:miter lim="800000"/>
            <a:headEnd/>
            <a:tailEnd/>
          </a:ln>
        </p:spPr>
      </p:pic>
      <p:cxnSp>
        <p:nvCxnSpPr>
          <p:cNvPr id="7" name="Straight Connector 6"/>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rot="5400000">
            <a:off x="2043685" y="3899915"/>
            <a:ext cx="5056632" cy="2"/>
          </a:xfrm>
          <a:prstGeom prst="line">
            <a:avLst/>
          </a:prstGeom>
          <a:ln>
            <a:solidFill>
              <a:srgbClr val="008000">
                <a:alpha val="20000"/>
              </a:srgb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0" y="1295400"/>
            <a:ext cx="9144000" cy="1588"/>
          </a:xfrm>
          <a:prstGeom prst="line">
            <a:avLst/>
          </a:prstGeom>
          <a:ln>
            <a:solidFill>
              <a:srgbClr val="008000">
                <a:alpha val="20000"/>
              </a:srgbClr>
            </a:solidFill>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
        <p:nvSpPr>
          <p:cNvPr id="13" name="TextBox 12"/>
          <p:cNvSpPr txBox="1"/>
          <p:nvPr/>
        </p:nvSpPr>
        <p:spPr>
          <a:xfrm>
            <a:off x="228600" y="558800"/>
            <a:ext cx="9144000" cy="1046440"/>
          </a:xfrm>
          <a:prstGeom prst="rect">
            <a:avLst/>
          </a:prstGeom>
          <a:noFill/>
        </p:spPr>
        <p:txBody>
          <a:bodyPr wrap="square" rtlCol="0">
            <a:spAutoFit/>
          </a:bodyPr>
          <a:lstStyle/>
          <a:p>
            <a:pPr algn="ctr">
              <a:tabLst>
                <a:tab pos="3657600" algn="l"/>
                <a:tab pos="3890963" algn="l"/>
              </a:tabLst>
            </a:pPr>
            <a:endParaRPr lang="en-US" sz="2400" dirty="0" smtClean="0"/>
          </a:p>
          <a:p>
            <a:pPr algn="ctr"/>
            <a:r>
              <a:rPr lang="en-US" dirty="0" smtClean="0">
                <a:solidFill>
                  <a:srgbClr val="64B200"/>
                </a:solidFill>
              </a:rPr>
              <a:t>Current Austin Market:  Lowest Inventory in 7 years</a:t>
            </a:r>
          </a:p>
          <a:p>
            <a:endParaRPr lang="en-US" sz="2000" dirty="0">
              <a:solidFill>
                <a:srgbClr val="008000"/>
              </a:solidFill>
            </a:endParaRPr>
          </a:p>
        </p:txBody>
      </p:sp>
      <p:sp>
        <p:nvSpPr>
          <p:cNvPr id="12" name="Slide Number Placeholder 11"/>
          <p:cNvSpPr>
            <a:spLocks noGrp="1"/>
          </p:cNvSpPr>
          <p:nvPr>
            <p:ph type="sldNum" sz="quarter" idx="12"/>
          </p:nvPr>
        </p:nvSpPr>
        <p:spPr/>
        <p:txBody>
          <a:bodyPr/>
          <a:lstStyle/>
          <a:p>
            <a:fld id="{3F78DC34-C24D-7C43-B3FF-C96D4E69BF65}"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9218" name="TextBox 6"/>
          <p:cNvSpPr txBox="1">
            <a:spLocks noChangeArrowheads="1"/>
          </p:cNvSpPr>
          <p:nvPr/>
        </p:nvSpPr>
        <p:spPr bwMode="auto">
          <a:xfrm>
            <a:off x="1187450" y="1460500"/>
            <a:ext cx="7200900" cy="586058"/>
          </a:xfrm>
          <a:prstGeom prst="rect">
            <a:avLst/>
          </a:prstGeom>
          <a:noFill/>
          <a:ln w="9525">
            <a:noFill/>
            <a:miter lim="800000"/>
            <a:headEnd/>
            <a:tailEnd/>
          </a:ln>
        </p:spPr>
        <p:txBody>
          <a:bodyPr wrap="square">
            <a:prstTxWarp prst="textNoShape">
              <a:avLst/>
            </a:prstTxWarp>
            <a:spAutoFit/>
          </a:bodyPr>
          <a:lstStyle/>
          <a:p>
            <a:pPr>
              <a:lnSpc>
                <a:spcPct val="150000"/>
              </a:lnSpc>
            </a:pPr>
            <a:r>
              <a:rPr lang="en-US" sz="1100" dirty="0" smtClean="0"/>
              <a:t>Year-to-date sales in Austin are down &lt;1% from last year.  </a:t>
            </a:r>
          </a:p>
          <a:p>
            <a:pPr>
              <a:lnSpc>
                <a:spcPct val="150000"/>
              </a:lnSpc>
            </a:pPr>
            <a:r>
              <a:rPr lang="en-US" sz="1100" dirty="0" smtClean="0"/>
              <a:t>Generally sales have remained the same over the last 4 years. </a:t>
            </a:r>
            <a:endParaRPr lang="en-US" sz="1100" dirty="0"/>
          </a:p>
        </p:txBody>
      </p:sp>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cxnSp>
        <p:nvCxnSpPr>
          <p:cNvPr id="9" name="Straight Connector 8"/>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9223" name="Picture 7"/>
          <p:cNvPicPr>
            <a:picLocks noChangeAspect="1" noChangeArrowheads="1"/>
          </p:cNvPicPr>
          <p:nvPr/>
        </p:nvPicPr>
        <p:blipFill>
          <a:blip r:embed="rId2"/>
          <a:srcRect/>
          <a:stretch>
            <a:fillRect/>
          </a:stretch>
        </p:blipFill>
        <p:spPr bwMode="auto">
          <a:xfrm>
            <a:off x="0" y="0"/>
            <a:ext cx="9144000" cy="1006475"/>
          </a:xfrm>
          <a:prstGeom prst="rect">
            <a:avLst/>
          </a:prstGeom>
          <a:noFill/>
          <a:ln w="9525">
            <a:noFill/>
            <a:miter lim="800000"/>
            <a:headEnd/>
            <a:tailEnd/>
          </a:ln>
        </p:spPr>
      </p:pic>
      <p:sp>
        <p:nvSpPr>
          <p:cNvPr id="9224" name="Title 2"/>
          <p:cNvSpPr>
            <a:spLocks noGrp="1"/>
          </p:cNvSpPr>
          <p:nvPr>
            <p:ph type="title"/>
          </p:nvPr>
        </p:nvSpPr>
        <p:spPr>
          <a:xfrm>
            <a:off x="228600" y="188913"/>
            <a:ext cx="5715000" cy="642937"/>
          </a:xfrm>
        </p:spPr>
        <p:txBody>
          <a:bodyPr/>
          <a:lstStyle/>
          <a:p>
            <a:pPr eaLnBrk="1" hangingPunct="1"/>
            <a:r>
              <a:rPr lang="en-US" sz="2000" b="1" dirty="0">
                <a:solidFill>
                  <a:srgbClr val="729700"/>
                </a:solidFill>
                <a:latin typeface="Myriad Pro" pitchFamily="34" charset="0"/>
              </a:rPr>
              <a:t>Year to Date Sales</a:t>
            </a:r>
            <a:r>
              <a:rPr lang="en-US" sz="2000" b="1" dirty="0" smtClean="0">
                <a:solidFill>
                  <a:srgbClr val="729700"/>
                </a:solidFill>
                <a:latin typeface="Myriad Pro" pitchFamily="34" charset="0"/>
              </a:rPr>
              <a:t> – March 2012</a:t>
            </a:r>
            <a:endParaRPr lang="en-US" sz="2000" b="1" dirty="0">
              <a:solidFill>
                <a:srgbClr val="729700"/>
              </a:solidFill>
              <a:latin typeface="Myriad Pro" pitchFamily="34" charset="0"/>
            </a:endParaRPr>
          </a:p>
        </p:txBody>
      </p:sp>
      <p:sp>
        <p:nvSpPr>
          <p:cNvPr id="10" name="TextBox 9"/>
          <p:cNvSpPr txBox="1"/>
          <p:nvPr/>
        </p:nvSpPr>
        <p:spPr>
          <a:xfrm>
            <a:off x="584200" y="1549400"/>
            <a:ext cx="304800" cy="323165"/>
          </a:xfrm>
          <a:prstGeom prst="rect">
            <a:avLst/>
          </a:prstGeom>
          <a:noFill/>
        </p:spPr>
        <p:txBody>
          <a:bodyPr wrap="square" rtlCol="0">
            <a:spAutoFit/>
          </a:bodyPr>
          <a:lstStyle/>
          <a:p>
            <a:r>
              <a:rPr lang="en-US" sz="1500" dirty="0" smtClean="0"/>
              <a:t>1</a:t>
            </a:r>
            <a:endParaRPr lang="en-US" sz="1500" dirty="0"/>
          </a:p>
        </p:txBody>
      </p:sp>
      <p:sp>
        <p:nvSpPr>
          <p:cNvPr id="12" name="Slide Number Placeholder 11"/>
          <p:cNvSpPr>
            <a:spLocks noGrp="1"/>
          </p:cNvSpPr>
          <p:nvPr>
            <p:ph type="sldNum" sz="quarter" idx="12"/>
          </p:nvPr>
        </p:nvSpPr>
        <p:spPr/>
        <p:txBody>
          <a:bodyPr/>
          <a:lstStyle/>
          <a:p>
            <a:fld id="{3F78DC34-C24D-7C43-B3FF-C96D4E69BF65}" type="slidenum">
              <a:rPr lang="en-US" smtClean="0"/>
              <a:pPr/>
              <a:t>3</a:t>
            </a:fld>
            <a:endParaRPr lang="en-US"/>
          </a:p>
        </p:txBody>
      </p:sp>
      <p:sp>
        <p:nvSpPr>
          <p:cNvPr id="14" name="TextBox 13"/>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3"/>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graphicFrame>
        <p:nvGraphicFramePr>
          <p:cNvPr id="15" name="Chart 14"/>
          <p:cNvGraphicFramePr/>
          <p:nvPr/>
        </p:nvGraphicFramePr>
        <p:xfrm>
          <a:off x="914400" y="2209800"/>
          <a:ext cx="7467600" cy="3962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aphicFrame>
        <p:nvGraphicFramePr>
          <p:cNvPr id="30" name="Chart 29"/>
          <p:cNvGraphicFramePr/>
          <p:nvPr/>
        </p:nvGraphicFramePr>
        <p:xfrm>
          <a:off x="838200" y="2286000"/>
          <a:ext cx="7848600" cy="3714750"/>
        </p:xfrm>
        <a:graphic>
          <a:graphicData uri="http://schemas.openxmlformats.org/drawingml/2006/chart">
            <c:chart xmlns:c="http://schemas.openxmlformats.org/drawingml/2006/chart" xmlns:r="http://schemas.openxmlformats.org/officeDocument/2006/relationships" r:id="rId2"/>
          </a:graphicData>
        </a:graphic>
      </p:graphicFrame>
      <p:sp>
        <p:nvSpPr>
          <p:cNvPr id="10242" name="TextBox 6"/>
          <p:cNvSpPr txBox="1">
            <a:spLocks noChangeArrowheads="1"/>
          </p:cNvSpPr>
          <p:nvPr/>
        </p:nvSpPr>
        <p:spPr bwMode="auto">
          <a:xfrm>
            <a:off x="1187450" y="1066800"/>
            <a:ext cx="7527925" cy="839974"/>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a:t>
            </a:r>
            <a:r>
              <a:rPr lang="en-US" sz="1100" dirty="0" smtClean="0"/>
              <a:t> chart below follows </a:t>
            </a:r>
            <a:r>
              <a:rPr lang="en-US" sz="1100" dirty="0"/>
              <a:t>the trends of number of sold homes during any given month.</a:t>
            </a:r>
            <a:r>
              <a:rPr lang="en-US" sz="1100" dirty="0" smtClean="0"/>
              <a:t> Last month there were 1052homes sold in Austin, Texas.  The same number of homes sold in February 2012 that sold in 2010 and 2011.  For the last 4 years, demand has remained constant in February.  </a:t>
            </a:r>
            <a:endParaRPr lang="en-US" sz="1100" dirty="0"/>
          </a:p>
        </p:txBody>
      </p:sp>
      <p:sp>
        <p:nvSpPr>
          <p:cNvPr id="4" name="Oval 3"/>
          <p:cNvSpPr/>
          <p:nvPr/>
        </p:nvSpPr>
        <p:spPr>
          <a:xfrm>
            <a:off x="539750" y="1555750"/>
            <a:ext cx="360363" cy="36036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cxnSp>
        <p:nvCxnSpPr>
          <p:cNvPr id="9" name="Straight Connector 8"/>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0247"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0248" name="Title 2"/>
          <p:cNvSpPr>
            <a:spLocks noGrp="1"/>
          </p:cNvSpPr>
          <p:nvPr>
            <p:ph type="title"/>
          </p:nvPr>
        </p:nvSpPr>
        <p:spPr>
          <a:xfrm>
            <a:off x="395288" y="188913"/>
            <a:ext cx="5929312" cy="642937"/>
          </a:xfrm>
        </p:spPr>
        <p:txBody>
          <a:bodyPr/>
          <a:lstStyle/>
          <a:p>
            <a:pPr eaLnBrk="1" hangingPunct="1"/>
            <a:r>
              <a:rPr lang="en-US" sz="2000" b="1" dirty="0">
                <a:solidFill>
                  <a:srgbClr val="729700"/>
                </a:solidFill>
                <a:latin typeface="Myriad Pro" pitchFamily="34" charset="0"/>
              </a:rPr>
              <a:t>Homes Sold per </a:t>
            </a:r>
            <a:r>
              <a:rPr lang="en-US" sz="2000" b="1" dirty="0" smtClean="0">
                <a:solidFill>
                  <a:srgbClr val="729700"/>
                </a:solidFill>
                <a:latin typeface="Myriad Pro" pitchFamily="34" charset="0"/>
              </a:rPr>
              <a:t>Month– February 2012</a:t>
            </a:r>
            <a:endParaRPr lang="en-US" sz="2000" b="1" dirty="0">
              <a:solidFill>
                <a:srgbClr val="729700"/>
              </a:solidFill>
              <a:latin typeface="Myriad Pro" pitchFamily="34" charset="0"/>
            </a:endParaRPr>
          </a:p>
        </p:txBody>
      </p:sp>
      <p:sp>
        <p:nvSpPr>
          <p:cNvPr id="22" name="TextBox 21"/>
          <p:cNvSpPr txBox="1"/>
          <p:nvPr/>
        </p:nvSpPr>
        <p:spPr>
          <a:xfrm>
            <a:off x="584200" y="1549400"/>
            <a:ext cx="304800" cy="323165"/>
          </a:xfrm>
          <a:prstGeom prst="rect">
            <a:avLst/>
          </a:prstGeom>
          <a:noFill/>
        </p:spPr>
        <p:txBody>
          <a:bodyPr wrap="square" rtlCol="0">
            <a:spAutoFit/>
          </a:bodyPr>
          <a:lstStyle/>
          <a:p>
            <a:r>
              <a:rPr lang="en-US" sz="1500" dirty="0" smtClean="0"/>
              <a:t>2</a:t>
            </a:r>
            <a:endParaRPr lang="en-US" sz="1500" dirty="0"/>
          </a:p>
        </p:txBody>
      </p:sp>
      <p:sp>
        <p:nvSpPr>
          <p:cNvPr id="26" name="Slide Number Placeholder 25"/>
          <p:cNvSpPr>
            <a:spLocks noGrp="1"/>
          </p:cNvSpPr>
          <p:nvPr>
            <p:ph type="sldNum" sz="quarter" idx="12"/>
          </p:nvPr>
        </p:nvSpPr>
        <p:spPr/>
        <p:txBody>
          <a:bodyPr/>
          <a:lstStyle/>
          <a:p>
            <a:fld id="{3F78DC34-C24D-7C43-B3FF-C96D4E69BF65}" type="slidenum">
              <a:rPr lang="en-US" smtClean="0"/>
              <a:pPr/>
              <a:t>4</a:t>
            </a:fld>
            <a:endParaRPr lang="en-US"/>
          </a:p>
        </p:txBody>
      </p:sp>
      <p:sp>
        <p:nvSpPr>
          <p:cNvPr id="27" name="TextBox 26"/>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aphicFrame>
        <p:nvGraphicFramePr>
          <p:cNvPr id="41" name="Chart 40"/>
          <p:cNvGraphicFramePr/>
          <p:nvPr/>
        </p:nvGraphicFramePr>
        <p:xfrm>
          <a:off x="685800" y="2514600"/>
          <a:ext cx="8001000" cy="3962400"/>
        </p:xfrm>
        <a:graphic>
          <a:graphicData uri="http://schemas.openxmlformats.org/drawingml/2006/chart">
            <c:chart xmlns:c="http://schemas.openxmlformats.org/drawingml/2006/chart" xmlns:r="http://schemas.openxmlformats.org/officeDocument/2006/relationships" r:id="rId2"/>
          </a:graphicData>
        </a:graphic>
      </p:graphicFrame>
      <p:sp>
        <p:nvSpPr>
          <p:cNvPr id="11266" name="TextBox 6"/>
          <p:cNvSpPr txBox="1">
            <a:spLocks noChangeArrowheads="1"/>
          </p:cNvSpPr>
          <p:nvPr/>
        </p:nvSpPr>
        <p:spPr bwMode="auto">
          <a:xfrm>
            <a:off x="1187450" y="1412875"/>
            <a:ext cx="7527925" cy="839974"/>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a:t>
            </a:r>
            <a:r>
              <a:rPr lang="en-US" sz="1100" dirty="0" smtClean="0"/>
              <a:t> chart below follows </a:t>
            </a:r>
            <a:r>
              <a:rPr lang="en-US" sz="1100" dirty="0"/>
              <a:t>the trends of number of homes for sale during any given month. Last month</a:t>
            </a:r>
          </a:p>
          <a:p>
            <a:pPr>
              <a:lnSpc>
                <a:spcPct val="150000"/>
              </a:lnSpc>
            </a:pPr>
            <a:r>
              <a:rPr lang="en-US" sz="1100" dirty="0"/>
              <a:t>there </a:t>
            </a:r>
            <a:r>
              <a:rPr lang="en-US" sz="1100" dirty="0" smtClean="0"/>
              <a:t>were </a:t>
            </a:r>
            <a:r>
              <a:rPr lang="en-US" sz="1100" b="1" u="sng" dirty="0" smtClean="0"/>
              <a:t>6,546</a:t>
            </a:r>
            <a:r>
              <a:rPr lang="en-US" sz="1100" b="1" dirty="0" smtClean="0"/>
              <a:t>  homes </a:t>
            </a:r>
            <a:r>
              <a:rPr lang="en-US" sz="1100" b="1" dirty="0"/>
              <a:t>for </a:t>
            </a:r>
            <a:r>
              <a:rPr lang="en-US" sz="1100" b="1" dirty="0" smtClean="0"/>
              <a:t>sale in </a:t>
            </a:r>
            <a:r>
              <a:rPr lang="en-US" sz="1100" b="1" dirty="0"/>
              <a:t>Austin, Texas.</a:t>
            </a:r>
            <a:r>
              <a:rPr lang="en-US" sz="1100" b="1" dirty="0" smtClean="0"/>
              <a:t>  There are fewer homes for sale at this time than in the last 6 years.  There are 20% </a:t>
            </a:r>
            <a:r>
              <a:rPr lang="en-US" sz="1100" b="1" u="sng" dirty="0" smtClean="0"/>
              <a:t>fewer</a:t>
            </a:r>
            <a:r>
              <a:rPr lang="en-US" sz="1100" b="1" dirty="0" smtClean="0"/>
              <a:t> homes for sale than last year at this time. </a:t>
            </a:r>
            <a:endParaRPr lang="en-US" sz="1100" dirty="0"/>
          </a:p>
        </p:txBody>
      </p:sp>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cxnSp>
        <p:nvCxnSpPr>
          <p:cNvPr id="9" name="Straight Connector 8"/>
          <p:cNvCxnSpPr/>
          <p:nvPr/>
        </p:nvCxnSpPr>
        <p:spPr>
          <a:xfrm>
            <a:off x="395288" y="6453188"/>
            <a:ext cx="8353425" cy="0"/>
          </a:xfrm>
          <a:prstGeom prst="line">
            <a:avLst/>
          </a:prstGeom>
          <a:ln>
            <a:solidFill>
              <a:schemeClr val="bg2">
                <a:lumMod val="50000"/>
              </a:schemeClr>
            </a:solidFill>
          </a:ln>
        </p:spPr>
        <p:style>
          <a:lnRef idx="1">
            <a:schemeClr val="accent2"/>
          </a:lnRef>
          <a:fillRef idx="0">
            <a:schemeClr val="accent2"/>
          </a:fillRef>
          <a:effectRef idx="0">
            <a:schemeClr val="accent2"/>
          </a:effectRef>
          <a:fontRef idx="minor">
            <a:schemeClr val="tx1"/>
          </a:fontRef>
        </p:style>
      </p:cxnSp>
      <p:pic>
        <p:nvPicPr>
          <p:cNvPr id="11271"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1272" name="Title 2"/>
          <p:cNvSpPr>
            <a:spLocks noGrp="1"/>
          </p:cNvSpPr>
          <p:nvPr>
            <p:ph type="title"/>
          </p:nvPr>
        </p:nvSpPr>
        <p:spPr>
          <a:xfrm>
            <a:off x="395288" y="188913"/>
            <a:ext cx="6005512" cy="642937"/>
          </a:xfrm>
        </p:spPr>
        <p:txBody>
          <a:bodyPr/>
          <a:lstStyle/>
          <a:p>
            <a:pPr eaLnBrk="1" hangingPunct="1"/>
            <a:r>
              <a:rPr lang="en-US" sz="2000" b="1" dirty="0">
                <a:solidFill>
                  <a:srgbClr val="729700"/>
                </a:solidFill>
                <a:latin typeface="Myriad Pro" pitchFamily="34" charset="0"/>
              </a:rPr>
              <a:t>Homes For </a:t>
            </a:r>
            <a:r>
              <a:rPr lang="en-US" sz="2000" b="1" dirty="0" smtClean="0">
                <a:solidFill>
                  <a:srgbClr val="729700"/>
                </a:solidFill>
                <a:latin typeface="Myriad Pro" pitchFamily="34" charset="0"/>
              </a:rPr>
              <a:t>Sale– March 2012</a:t>
            </a:r>
            <a:endParaRPr lang="en-US" sz="2000" b="1" dirty="0">
              <a:solidFill>
                <a:srgbClr val="729700"/>
              </a:solidFill>
              <a:latin typeface="Myriad Pro" pitchFamily="34" charset="0"/>
            </a:endParaRPr>
          </a:p>
        </p:txBody>
      </p:sp>
      <p:sp>
        <p:nvSpPr>
          <p:cNvPr id="26" name="TextBox 25"/>
          <p:cNvSpPr txBox="1"/>
          <p:nvPr/>
        </p:nvSpPr>
        <p:spPr>
          <a:xfrm>
            <a:off x="584200" y="1549400"/>
            <a:ext cx="304800" cy="323165"/>
          </a:xfrm>
          <a:prstGeom prst="rect">
            <a:avLst/>
          </a:prstGeom>
          <a:noFill/>
        </p:spPr>
        <p:txBody>
          <a:bodyPr wrap="square" rtlCol="0">
            <a:spAutoFit/>
          </a:bodyPr>
          <a:lstStyle/>
          <a:p>
            <a:r>
              <a:rPr lang="en-US" sz="1500" dirty="0" smtClean="0"/>
              <a:t>3</a:t>
            </a:r>
            <a:endParaRPr lang="en-US" sz="1500" dirty="0"/>
          </a:p>
        </p:txBody>
      </p:sp>
      <p:sp>
        <p:nvSpPr>
          <p:cNvPr id="25" name="Slide Number Placeholder 24"/>
          <p:cNvSpPr>
            <a:spLocks noGrp="1"/>
          </p:cNvSpPr>
          <p:nvPr>
            <p:ph type="sldNum" sz="quarter" idx="12"/>
          </p:nvPr>
        </p:nvSpPr>
        <p:spPr/>
        <p:txBody>
          <a:bodyPr/>
          <a:lstStyle/>
          <a:p>
            <a:fld id="{3F78DC34-C24D-7C43-B3FF-C96D4E69BF65}" type="slidenum">
              <a:rPr lang="en-US" smtClean="0"/>
              <a:pPr/>
              <a:t>5</a:t>
            </a:fld>
            <a:endParaRPr lang="en-US"/>
          </a:p>
        </p:txBody>
      </p:sp>
      <p:sp>
        <p:nvSpPr>
          <p:cNvPr id="28" name="TextBox 27"/>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graphicFrame>
        <p:nvGraphicFramePr>
          <p:cNvPr id="31" name="Chart 30"/>
          <p:cNvGraphicFramePr/>
          <p:nvPr/>
        </p:nvGraphicFramePr>
        <p:xfrm>
          <a:off x="838200" y="2514600"/>
          <a:ext cx="7848600" cy="3530600"/>
        </p:xfrm>
        <a:graphic>
          <a:graphicData uri="http://schemas.openxmlformats.org/drawingml/2006/chart">
            <c:chart xmlns:c="http://schemas.openxmlformats.org/drawingml/2006/chart" xmlns:r="http://schemas.openxmlformats.org/officeDocument/2006/relationships" r:id="rId2"/>
          </a:graphicData>
        </a:graphic>
      </p:graphicFrame>
      <p:sp>
        <p:nvSpPr>
          <p:cNvPr id="12291" name="TextBox 6"/>
          <p:cNvSpPr txBox="1">
            <a:spLocks noChangeArrowheads="1"/>
          </p:cNvSpPr>
          <p:nvPr/>
        </p:nvSpPr>
        <p:spPr bwMode="auto">
          <a:xfrm>
            <a:off x="1187450" y="1143000"/>
            <a:ext cx="7527925" cy="1347805"/>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a:t>
            </a:r>
            <a:r>
              <a:rPr lang="en-US" sz="1100" dirty="0" smtClean="0"/>
              <a:t> chart below tracks </a:t>
            </a:r>
            <a:r>
              <a:rPr lang="en-US" sz="1100" dirty="0"/>
              <a:t>the number of Pending Sales in the market. These are homes that are Under</a:t>
            </a:r>
          </a:p>
          <a:p>
            <a:pPr>
              <a:lnSpc>
                <a:spcPct val="150000"/>
              </a:lnSpc>
            </a:pPr>
            <a:r>
              <a:rPr lang="en-US" sz="1100" dirty="0"/>
              <a:t>Contract that have yet to close. This month there are</a:t>
            </a:r>
            <a:r>
              <a:rPr lang="en-US" sz="1100" dirty="0" smtClean="0"/>
              <a:t> </a:t>
            </a:r>
            <a:r>
              <a:rPr lang="en-US" sz="1100" b="1" u="sng" dirty="0" smtClean="0"/>
              <a:t>2,818</a:t>
            </a:r>
            <a:r>
              <a:rPr lang="en-US" sz="1100" b="1" dirty="0" smtClean="0"/>
              <a:t> homes </a:t>
            </a:r>
            <a:r>
              <a:rPr lang="en-US" sz="1100" b="1" dirty="0"/>
              <a:t>Pending in Austin, Texas. </a:t>
            </a:r>
            <a:r>
              <a:rPr lang="en-US" sz="1100" dirty="0"/>
              <a:t>This is</a:t>
            </a:r>
          </a:p>
          <a:p>
            <a:pPr>
              <a:lnSpc>
                <a:spcPct val="150000"/>
              </a:lnSpc>
            </a:pPr>
            <a:r>
              <a:rPr lang="en-US" sz="1100" u="sng" dirty="0"/>
              <a:t>higher</a:t>
            </a:r>
            <a:r>
              <a:rPr lang="en-US" sz="1100" dirty="0"/>
              <a:t> </a:t>
            </a:r>
            <a:r>
              <a:rPr lang="en-US" sz="1100" dirty="0" smtClean="0"/>
              <a:t>than 2011, 2010, 2009, and 2008.  </a:t>
            </a:r>
            <a:r>
              <a:rPr lang="en-US" sz="1100" b="1" dirty="0" smtClean="0">
                <a:solidFill>
                  <a:srgbClr val="729700"/>
                </a:solidFill>
              </a:rPr>
              <a:t>It </a:t>
            </a:r>
            <a:r>
              <a:rPr lang="en-US" sz="1100" b="1" dirty="0">
                <a:solidFill>
                  <a:srgbClr val="729700"/>
                </a:solidFill>
              </a:rPr>
              <a:t>is</a:t>
            </a:r>
            <a:r>
              <a:rPr lang="en-US" sz="1100" b="1" dirty="0" smtClean="0">
                <a:solidFill>
                  <a:srgbClr val="729700"/>
                </a:solidFill>
              </a:rPr>
              <a:t> a </a:t>
            </a:r>
            <a:r>
              <a:rPr lang="en-US" sz="1100" b="1" dirty="0">
                <a:solidFill>
                  <a:srgbClr val="729700"/>
                </a:solidFill>
              </a:rPr>
              <a:t>sign that</a:t>
            </a:r>
            <a:r>
              <a:rPr lang="en-US" sz="1100" b="1" dirty="0" smtClean="0">
                <a:solidFill>
                  <a:srgbClr val="729700"/>
                </a:solidFill>
              </a:rPr>
              <a:t> demand is strong. </a:t>
            </a:r>
            <a:r>
              <a:rPr lang="en-US" sz="1100" dirty="0" smtClean="0">
                <a:solidFill>
                  <a:schemeClr val="tx1">
                    <a:lumMod val="95000"/>
                    <a:lumOff val="5000"/>
                  </a:schemeClr>
                </a:solidFill>
              </a:rPr>
              <a:t>However, because of</a:t>
            </a:r>
            <a:r>
              <a:rPr lang="en-US" sz="1100" dirty="0" smtClean="0">
                <a:solidFill>
                  <a:schemeClr val="tx1">
                    <a:lumMod val="95000"/>
                    <a:lumOff val="5000"/>
                  </a:schemeClr>
                </a:solidFill>
              </a:rPr>
              <a:t> new qualifying</a:t>
            </a:r>
            <a:r>
              <a:rPr lang="en-US" sz="1100" dirty="0" smtClean="0">
                <a:solidFill>
                  <a:schemeClr val="tx1">
                    <a:lumMod val="95000"/>
                    <a:lumOff val="5000"/>
                  </a:schemeClr>
                </a:solidFill>
              </a:rPr>
              <a:t>,  mortgage and</a:t>
            </a:r>
            <a:r>
              <a:rPr lang="en-US" sz="1100" dirty="0" smtClean="0">
                <a:solidFill>
                  <a:schemeClr val="tx1">
                    <a:lumMod val="95000"/>
                    <a:lumOff val="5000"/>
                  </a:schemeClr>
                </a:solidFill>
              </a:rPr>
              <a:t> appraisal rules combined </a:t>
            </a:r>
            <a:r>
              <a:rPr lang="en-US" sz="1100" dirty="0" smtClean="0">
                <a:solidFill>
                  <a:schemeClr val="tx1">
                    <a:lumMod val="95000"/>
                    <a:lumOff val="5000"/>
                  </a:schemeClr>
                </a:solidFill>
              </a:rPr>
              <a:t>with buyer caution, we are seeing more homes not close that any time in the last several years.</a:t>
            </a:r>
            <a:endParaRPr lang="en-US" sz="1100" dirty="0">
              <a:solidFill>
                <a:schemeClr val="tx1">
                  <a:lumMod val="95000"/>
                  <a:lumOff val="5000"/>
                </a:schemeClr>
              </a:solidFill>
            </a:endParaRPr>
          </a:p>
        </p:txBody>
      </p:sp>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cxnSp>
        <p:nvCxnSpPr>
          <p:cNvPr id="9" name="Straight Connector 8"/>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2295"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2296" name="Title 2"/>
          <p:cNvSpPr>
            <a:spLocks noGrp="1"/>
          </p:cNvSpPr>
          <p:nvPr>
            <p:ph type="title"/>
          </p:nvPr>
        </p:nvSpPr>
        <p:spPr>
          <a:xfrm>
            <a:off x="395288" y="188913"/>
            <a:ext cx="6157912" cy="642937"/>
          </a:xfrm>
        </p:spPr>
        <p:txBody>
          <a:bodyPr/>
          <a:lstStyle/>
          <a:p>
            <a:pPr eaLnBrk="1" hangingPunct="1"/>
            <a:r>
              <a:rPr lang="en-US" sz="2000" b="1" dirty="0">
                <a:solidFill>
                  <a:srgbClr val="729700"/>
                </a:solidFill>
                <a:latin typeface="Myriad Pro" pitchFamily="34" charset="0"/>
              </a:rPr>
              <a:t>Pending Sales per </a:t>
            </a:r>
            <a:r>
              <a:rPr lang="en-US" sz="2000" b="1" dirty="0" smtClean="0">
                <a:solidFill>
                  <a:srgbClr val="729700"/>
                </a:solidFill>
                <a:latin typeface="Myriad Pro" pitchFamily="34" charset="0"/>
              </a:rPr>
              <a:t>Month– March 2012</a:t>
            </a:r>
            <a:endParaRPr lang="en-US" sz="2000" b="1" dirty="0">
              <a:solidFill>
                <a:srgbClr val="729700"/>
              </a:solidFill>
              <a:latin typeface="Myriad Pro" pitchFamily="34" charset="0"/>
            </a:endParaRPr>
          </a:p>
        </p:txBody>
      </p:sp>
      <p:sp>
        <p:nvSpPr>
          <p:cNvPr id="29" name="TextBox 28"/>
          <p:cNvSpPr txBox="1"/>
          <p:nvPr/>
        </p:nvSpPr>
        <p:spPr>
          <a:xfrm>
            <a:off x="584200" y="1549400"/>
            <a:ext cx="304800" cy="323165"/>
          </a:xfrm>
          <a:prstGeom prst="rect">
            <a:avLst/>
          </a:prstGeom>
          <a:noFill/>
        </p:spPr>
        <p:txBody>
          <a:bodyPr wrap="square" rtlCol="0">
            <a:spAutoFit/>
          </a:bodyPr>
          <a:lstStyle/>
          <a:p>
            <a:r>
              <a:rPr lang="en-US" sz="1500" dirty="0" smtClean="0"/>
              <a:t>4</a:t>
            </a:r>
            <a:endParaRPr lang="en-US" sz="1500" dirty="0"/>
          </a:p>
        </p:txBody>
      </p:sp>
      <p:sp>
        <p:nvSpPr>
          <p:cNvPr id="30" name="Slide Number Placeholder 29"/>
          <p:cNvSpPr>
            <a:spLocks noGrp="1"/>
          </p:cNvSpPr>
          <p:nvPr>
            <p:ph type="sldNum" sz="quarter" idx="12"/>
          </p:nvPr>
        </p:nvSpPr>
        <p:spPr/>
        <p:txBody>
          <a:bodyPr/>
          <a:lstStyle/>
          <a:p>
            <a:fld id="{3F78DC34-C24D-7C43-B3FF-C96D4E69BF65}" type="slidenum">
              <a:rPr lang="en-US" smtClean="0"/>
              <a:pPr/>
              <a:t>6</a:t>
            </a:fld>
            <a:endParaRPr lang="en-US"/>
          </a:p>
        </p:txBody>
      </p:sp>
      <p:sp>
        <p:nvSpPr>
          <p:cNvPr id="32" name="TextBox 31"/>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Oval 3"/>
          <p:cNvSpPr/>
          <p:nvPr/>
        </p:nvSpPr>
        <p:spPr>
          <a:xfrm>
            <a:off x="539750" y="1562100"/>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sp>
        <p:nvSpPr>
          <p:cNvPr id="13316" name="TextBox 6"/>
          <p:cNvSpPr txBox="1">
            <a:spLocks noChangeArrowheads="1"/>
          </p:cNvSpPr>
          <p:nvPr/>
        </p:nvSpPr>
        <p:spPr bwMode="auto">
          <a:xfrm>
            <a:off x="1066800" y="1293626"/>
            <a:ext cx="7527925" cy="839974"/>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smtClean="0"/>
              <a:t>The </a:t>
            </a:r>
            <a:r>
              <a:rPr lang="en-US" sz="1100" dirty="0"/>
              <a:t>under</a:t>
            </a:r>
            <a:r>
              <a:rPr lang="en-US" sz="1100" dirty="0" smtClean="0"/>
              <a:t> $300K </a:t>
            </a:r>
            <a:r>
              <a:rPr lang="en-US" sz="1100" dirty="0"/>
              <a:t>price range is a </a:t>
            </a:r>
            <a:r>
              <a:rPr lang="en-US" sz="1100" b="1" dirty="0">
                <a:solidFill>
                  <a:srgbClr val="729700"/>
                </a:solidFill>
              </a:rPr>
              <a:t>Normal Seller’s </a:t>
            </a:r>
            <a:r>
              <a:rPr lang="en-US" sz="1100" b="1" dirty="0" smtClean="0">
                <a:solidFill>
                  <a:srgbClr val="729700"/>
                </a:solidFill>
              </a:rPr>
              <a:t>Market,</a:t>
            </a:r>
            <a:r>
              <a:rPr lang="en-US" sz="1100" b="1" dirty="0" smtClean="0"/>
              <a:t> </a:t>
            </a:r>
            <a:r>
              <a:rPr lang="en-US" sz="1100" b="1" dirty="0"/>
              <a:t>while the </a:t>
            </a:r>
            <a:r>
              <a:rPr lang="en-US" sz="1100" b="1" dirty="0" smtClean="0"/>
              <a:t>$300K </a:t>
            </a:r>
            <a:r>
              <a:rPr lang="en-US" sz="1100" b="1" dirty="0"/>
              <a:t>to </a:t>
            </a:r>
            <a:r>
              <a:rPr lang="en-US" sz="1100" b="1" dirty="0" smtClean="0"/>
              <a:t>$500K </a:t>
            </a:r>
            <a:r>
              <a:rPr lang="en-US" sz="1100" dirty="0" smtClean="0"/>
              <a:t>price </a:t>
            </a:r>
            <a:r>
              <a:rPr lang="en-US" sz="1100" dirty="0"/>
              <a:t>range is a </a:t>
            </a:r>
            <a:r>
              <a:rPr lang="en-US" sz="1100" b="1" dirty="0" smtClean="0">
                <a:solidFill>
                  <a:schemeClr val="accent4">
                    <a:lumMod val="75000"/>
                  </a:schemeClr>
                </a:solidFill>
              </a:rPr>
              <a:t>Balanced and Normal Buyer’s Market</a:t>
            </a:r>
            <a:r>
              <a:rPr lang="en-US" sz="1100" b="1" dirty="0">
                <a:solidFill>
                  <a:schemeClr val="accent4">
                    <a:lumMod val="75000"/>
                  </a:schemeClr>
                </a:solidFill>
              </a:rPr>
              <a:t>.</a:t>
            </a:r>
            <a:r>
              <a:rPr lang="en-US" sz="1100" b="1" dirty="0"/>
              <a:t> The over </a:t>
            </a:r>
            <a:r>
              <a:rPr lang="en-US" sz="1100" b="1" dirty="0" smtClean="0"/>
              <a:t>$500K price </a:t>
            </a:r>
            <a:r>
              <a:rPr lang="en-US" sz="1100" b="1" dirty="0"/>
              <a:t>range is an </a:t>
            </a:r>
            <a:r>
              <a:rPr lang="en-US" sz="1100" b="1" dirty="0">
                <a:solidFill>
                  <a:srgbClr val="C00000"/>
                </a:solidFill>
              </a:rPr>
              <a:t>Extreme Buyer’s Market</a:t>
            </a:r>
            <a:r>
              <a:rPr lang="en-US" sz="1100" b="1" dirty="0" smtClean="0"/>
              <a:t>.  Overall the market has 6.14 months of inventory, and this inventory compared to sold has decreased 15% since last month.</a:t>
            </a:r>
            <a:endParaRPr lang="en-US" sz="1100" dirty="0">
              <a:solidFill>
                <a:srgbClr val="729700"/>
              </a:solidFill>
            </a:endParaRPr>
          </a:p>
        </p:txBody>
      </p:sp>
      <p:cxnSp>
        <p:nvCxnSpPr>
          <p:cNvPr id="7" name="Straight Connector 6"/>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3319" name="Picture 7"/>
          <p:cNvPicPr>
            <a:picLocks noChangeAspect="1" noChangeArrowheads="1"/>
          </p:cNvPicPr>
          <p:nvPr/>
        </p:nvPicPr>
        <p:blipFill>
          <a:blip r:embed="rId2"/>
          <a:srcRect/>
          <a:stretch>
            <a:fillRect/>
          </a:stretch>
        </p:blipFill>
        <p:spPr bwMode="auto">
          <a:xfrm>
            <a:off x="0" y="0"/>
            <a:ext cx="9144000" cy="1006475"/>
          </a:xfrm>
          <a:prstGeom prst="rect">
            <a:avLst/>
          </a:prstGeom>
          <a:noFill/>
          <a:ln w="9525">
            <a:noFill/>
            <a:miter lim="800000"/>
            <a:headEnd/>
            <a:tailEnd/>
          </a:ln>
        </p:spPr>
      </p:pic>
      <p:sp>
        <p:nvSpPr>
          <p:cNvPr id="13320" name="Title 2"/>
          <p:cNvSpPr>
            <a:spLocks noGrp="1"/>
          </p:cNvSpPr>
          <p:nvPr>
            <p:ph type="title"/>
          </p:nvPr>
        </p:nvSpPr>
        <p:spPr>
          <a:xfrm>
            <a:off x="395288" y="188913"/>
            <a:ext cx="3816350" cy="642937"/>
          </a:xfrm>
        </p:spPr>
        <p:txBody>
          <a:bodyPr/>
          <a:lstStyle/>
          <a:p>
            <a:pPr marL="457200" indent="-457200" eaLnBrk="1" hangingPunct="1"/>
            <a:r>
              <a:rPr lang="en-US" sz="2000" b="1" dirty="0">
                <a:solidFill>
                  <a:srgbClr val="729700"/>
                </a:solidFill>
                <a:latin typeface="Myriad Pro" pitchFamily="34" charset="0"/>
              </a:rPr>
              <a:t>Home Sales by Price </a:t>
            </a:r>
            <a:r>
              <a:rPr lang="en-US" sz="2000" b="1" dirty="0" smtClean="0">
                <a:solidFill>
                  <a:srgbClr val="729700"/>
                </a:solidFill>
                <a:latin typeface="Myriad Pro" pitchFamily="34" charset="0"/>
              </a:rPr>
              <a:t>Band-        March 2012</a:t>
            </a:r>
            <a:endParaRPr lang="en-US" sz="2000" b="1" dirty="0">
              <a:solidFill>
                <a:srgbClr val="729700"/>
              </a:solidFill>
              <a:latin typeface="Myriad Pro" pitchFamily="34" charset="0"/>
            </a:endParaRPr>
          </a:p>
        </p:txBody>
      </p:sp>
      <p:graphicFrame>
        <p:nvGraphicFramePr>
          <p:cNvPr id="15" name="Table 14"/>
          <p:cNvGraphicFramePr>
            <a:graphicFrameLocks noGrp="1"/>
          </p:cNvGraphicFramePr>
          <p:nvPr/>
        </p:nvGraphicFramePr>
        <p:xfrm>
          <a:off x="914401" y="2354668"/>
          <a:ext cx="7619999" cy="3847206"/>
        </p:xfrm>
        <a:graphic>
          <a:graphicData uri="http://schemas.openxmlformats.org/drawingml/2006/table">
            <a:tbl>
              <a:tblPr/>
              <a:tblGrid>
                <a:gridCol w="1270000"/>
                <a:gridCol w="1270000"/>
                <a:gridCol w="1270000"/>
                <a:gridCol w="1270000"/>
                <a:gridCol w="2539999"/>
              </a:tblGrid>
              <a:tr h="236135">
                <a:tc>
                  <a:txBody>
                    <a:bodyPr/>
                    <a:lstStyle/>
                    <a:p>
                      <a:pPr algn="l" fontAlgn="ctr"/>
                      <a:endParaRPr lang="en-US" sz="1000" b="0" i="0" u="none" strike="noStrike" dirty="0">
                        <a:latin typeface="Arial"/>
                      </a:endParaRPr>
                    </a:p>
                  </a:txBody>
                  <a:tcPr marL="12428" marR="12428" marT="12428" marB="0" anchor="ctr">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ctr"/>
                      <a:r>
                        <a:rPr lang="en-US" sz="1000" b="1" i="0" u="none" strike="noStrike" dirty="0">
                          <a:latin typeface="Arial"/>
                        </a:rPr>
                        <a:t>            </a:t>
                      </a:r>
                      <a:r>
                        <a:rPr lang="en-US" sz="1000" b="1" i="0" u="none" strike="noStrike" dirty="0" smtClean="0">
                          <a:latin typeface="Arial"/>
                        </a:rPr>
                        <a:t> </a:t>
                      </a:r>
                      <a:endParaRPr lang="en-US" sz="1000" b="1" i="0" u="none" strike="noStrike" dirty="0">
                        <a:latin typeface="Arial"/>
                      </a:endParaRPr>
                    </a:p>
                  </a:txBody>
                  <a:tcPr marL="12428" marR="12428" marT="12428"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10703">
                <a:tc>
                  <a:txBody>
                    <a:bodyPr/>
                    <a:lstStyle/>
                    <a:p>
                      <a:pPr algn="ctr" fontAlgn="ctr"/>
                      <a:r>
                        <a:rPr lang="en-US" sz="1000" b="1" i="0" u="none" strike="noStrike">
                          <a:latin typeface="Arial"/>
                        </a:rPr>
                        <a:t>Price Range</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latin typeface="Arial"/>
                        </a:rPr>
                        <a:t># of </a:t>
                      </a:r>
                      <a:r>
                        <a:rPr lang="en-US" sz="1000" b="1" i="0" u="none" strike="noStrike" dirty="0" smtClean="0">
                          <a:latin typeface="Arial"/>
                        </a:rPr>
                        <a:t>Sold</a:t>
                      </a:r>
                      <a:endParaRPr lang="en-US" sz="1000" b="1" i="0" u="none" strike="noStrike" dirty="0">
                        <a:latin typeface="Arial"/>
                      </a:endParaRP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latin typeface="Arial"/>
                        </a:rPr>
                        <a:t>Active Listings</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latin typeface="Arial"/>
                        </a:rPr>
                        <a:t>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latin typeface="Arial"/>
                        </a:rPr>
                        <a:t>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6494">
                <a:tc>
                  <a:txBody>
                    <a:bodyPr/>
                    <a:lstStyle/>
                    <a:p>
                      <a:pPr algn="l" fontAlgn="ctr"/>
                      <a:r>
                        <a:rPr lang="en-US" sz="1000" b="0" i="0" u="none" strike="noStrike">
                          <a:latin typeface="Arial"/>
                        </a:rPr>
                        <a:t>$0-$100k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113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420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3.72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dirty="0">
                          <a:latin typeface="Arial"/>
                        </a:rPr>
                        <a:t>Normal Sellers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r>
              <a:tr h="161566">
                <a:tc>
                  <a:txBody>
                    <a:bodyPr/>
                    <a:lstStyle/>
                    <a:p>
                      <a:pPr algn="l" fontAlgn="ctr"/>
                      <a:r>
                        <a:rPr lang="en-US" sz="1000" b="0" i="0" u="none" strike="noStrike">
                          <a:latin typeface="Arial"/>
                        </a:rPr>
                        <a:t>$100-$200k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421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2088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4.96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dirty="0">
                          <a:latin typeface="Arial"/>
                        </a:rPr>
                        <a:t>Normal Sellers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r>
              <a:tr h="161566">
                <a:tc>
                  <a:txBody>
                    <a:bodyPr/>
                    <a:lstStyle/>
                    <a:p>
                      <a:pPr algn="l" fontAlgn="ctr"/>
                      <a:r>
                        <a:rPr lang="en-US" sz="1000" b="0" i="0" u="none" strike="noStrike">
                          <a:latin typeface="Arial"/>
                        </a:rPr>
                        <a:t>$200-$300k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257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1400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5.45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dirty="0">
                          <a:latin typeface="Arial"/>
                        </a:rPr>
                        <a:t>Normal Seller's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r>
              <a:tr h="161566">
                <a:tc>
                  <a:txBody>
                    <a:bodyPr/>
                    <a:lstStyle/>
                    <a:p>
                      <a:pPr algn="l" fontAlgn="ctr"/>
                      <a:r>
                        <a:rPr lang="en-US" sz="1000" b="0" i="0" u="none" strike="noStrike">
                          <a:latin typeface="Arial"/>
                        </a:rPr>
                        <a:t>$300-$400k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112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832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7.43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c>
                  <a:txBody>
                    <a:bodyPr/>
                    <a:lstStyle/>
                    <a:p>
                      <a:pPr algn="r" fontAlgn="ctr"/>
                      <a:r>
                        <a:rPr lang="en-US" sz="1000" b="0" i="0" u="none" strike="noStrike" dirty="0">
                          <a:latin typeface="Arial"/>
                        </a:rPr>
                        <a:t>Balanced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r>
              <a:tr h="161566">
                <a:tc>
                  <a:txBody>
                    <a:bodyPr/>
                    <a:lstStyle/>
                    <a:p>
                      <a:pPr algn="l" fontAlgn="ctr"/>
                      <a:r>
                        <a:rPr lang="en-US" sz="1000" b="0" i="0" u="none" strike="noStrike">
                          <a:latin typeface="Arial"/>
                        </a:rPr>
                        <a:t>$400k-$500k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534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7.42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c>
                  <a:txBody>
                    <a:bodyPr/>
                    <a:lstStyle/>
                    <a:p>
                      <a:pPr algn="r" fontAlgn="ctr"/>
                      <a:r>
                        <a:rPr lang="en-US" sz="1000" b="0" i="0" u="none" strike="noStrike" dirty="0">
                          <a:latin typeface="Arial"/>
                        </a:rPr>
                        <a:t>Balanced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r>
              <a:tr h="161566">
                <a:tc>
                  <a:txBody>
                    <a:bodyPr/>
                    <a:lstStyle/>
                    <a:p>
                      <a:pPr algn="l" fontAlgn="ctr"/>
                      <a:r>
                        <a:rPr lang="en-US" sz="1000" b="0" i="0" u="none" strike="noStrike">
                          <a:latin typeface="Arial"/>
                        </a:rPr>
                        <a:t>$500-$600k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317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11.74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57"/>
                    </a:solidFill>
                  </a:tcPr>
                </a:tc>
                <a:tc>
                  <a:txBody>
                    <a:bodyPr/>
                    <a:lstStyle/>
                    <a:p>
                      <a:pPr algn="r" fontAlgn="ctr"/>
                      <a:r>
                        <a:rPr lang="en-US" sz="1000" b="0" i="0" u="none" strike="noStrike" dirty="0">
                          <a:latin typeface="Arial"/>
                        </a:rPr>
                        <a:t>Normal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457"/>
                    </a:solidFill>
                  </a:tcPr>
                </a:tc>
              </a:tr>
              <a:tr h="161566">
                <a:tc>
                  <a:txBody>
                    <a:bodyPr/>
                    <a:lstStyle/>
                    <a:p>
                      <a:pPr algn="l" fontAlgn="ctr"/>
                      <a:r>
                        <a:rPr lang="en-US" sz="1000" b="0" i="0" u="none" strike="noStrike">
                          <a:latin typeface="Arial"/>
                        </a:rPr>
                        <a:t>$600-$700k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15</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206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13.73</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dirty="0">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$700-$800k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16.89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dirty="0">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$800-$900k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103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14.71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$900-$1M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15.20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$1-$2M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261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20.08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$2-$3M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17.50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$3M&lt;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N/A</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dirty="0">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161566">
                <a:tc>
                  <a:txBody>
                    <a:bodyPr/>
                    <a:lstStyle/>
                    <a:p>
                      <a:pPr algn="l" fontAlgn="ctr"/>
                      <a:r>
                        <a:rPr lang="en-US" sz="1000" b="0" i="0" u="none" strike="noStrike">
                          <a:latin typeface="Arial"/>
                        </a:rPr>
                        <a:t>Overall MKT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1052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6456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6.14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DAF"/>
                    </a:solidFill>
                  </a:tcPr>
                </a:tc>
                <a:tc>
                  <a:txBody>
                    <a:bodyPr/>
                    <a:lstStyle/>
                    <a:p>
                      <a:pPr algn="r" fontAlgn="ctr"/>
                      <a:r>
                        <a:rPr lang="en-US" sz="1000" b="0" i="0" u="none" strike="noStrike" dirty="0">
                          <a:latin typeface="Arial"/>
                        </a:rPr>
                        <a:t>  Balanced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DAF"/>
                    </a:solidFill>
                  </a:tcPr>
                </a:tc>
              </a:tr>
              <a:tr h="161566">
                <a:tc>
                  <a:txBody>
                    <a:bodyPr/>
                    <a:lstStyle/>
                    <a:p>
                      <a:pPr algn="l" fontAlgn="ctr"/>
                      <a:r>
                        <a:rPr lang="en-US" sz="1000" b="0" i="0" u="none" strike="noStrike">
                          <a:latin typeface="Arial"/>
                        </a:rPr>
                        <a:t> </a:t>
                      </a:r>
                    </a:p>
                  </a:txBody>
                  <a:tcPr marL="12428" marR="12428" marT="1242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428" marR="12428" marT="1242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428" marR="12428" marT="1242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latin typeface="Arial"/>
                        </a:rPr>
                        <a:t> </a:t>
                      </a:r>
                    </a:p>
                  </a:txBody>
                  <a:tcPr marL="12428" marR="12428" marT="1242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 </a:t>
                      </a:r>
                    </a:p>
                  </a:txBody>
                  <a:tcPr marL="12428" marR="12428" marT="1242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566">
                <a:tc gridSpan="2">
                  <a:txBody>
                    <a:bodyPr/>
                    <a:lstStyle/>
                    <a:p>
                      <a:pPr algn="l" fontAlgn="ctr"/>
                      <a:r>
                        <a:rPr lang="en-US" sz="1000" b="0" i="0" u="none" strike="noStrike" dirty="0">
                          <a:latin typeface="Arial"/>
                        </a:rPr>
                        <a:t>12+ 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hMerge="1">
                  <a:txBody>
                    <a:bodyPr/>
                    <a:lstStyle/>
                    <a:p>
                      <a:endParaRPr lang="en-US"/>
                    </a:p>
                  </a:txBody>
                  <a:tcPr/>
                </a:tc>
                <a:tc gridSpan="2">
                  <a:txBody>
                    <a:bodyPr/>
                    <a:lstStyle/>
                    <a:p>
                      <a:pPr algn="l" fontAlgn="ctr"/>
                      <a:r>
                        <a:rPr lang="en-US" sz="1000" b="0" i="0" u="none" strike="noStrike" dirty="0">
                          <a:latin typeface="Arial"/>
                        </a:rPr>
                        <a:t>Extreme Buyer's 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High Depreciation</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566">
                <a:tc gridSpan="2">
                  <a:txBody>
                    <a:bodyPr/>
                    <a:lstStyle/>
                    <a:p>
                      <a:pPr algn="l" fontAlgn="ctr"/>
                      <a:r>
                        <a:rPr lang="en-US" sz="1000" b="0" i="0" u="none" strike="noStrike" dirty="0">
                          <a:latin typeface="Arial"/>
                        </a:rPr>
                        <a:t>9-12 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803E"/>
                    </a:solidFill>
                  </a:tcPr>
                </a:tc>
                <a:tc hMerge="1">
                  <a:txBody>
                    <a:bodyPr/>
                    <a:lstStyle/>
                    <a:p>
                      <a:endParaRPr lang="en-US"/>
                    </a:p>
                  </a:txBody>
                  <a:tcPr/>
                </a:tc>
                <a:tc gridSpan="2">
                  <a:txBody>
                    <a:bodyPr/>
                    <a:lstStyle/>
                    <a:p>
                      <a:pPr algn="l" fontAlgn="ctr"/>
                      <a:r>
                        <a:rPr lang="en-US" sz="1000" b="0" i="0" u="none" strike="noStrike">
                          <a:latin typeface="Arial"/>
                        </a:rPr>
                        <a:t>Normal Buyer's 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Moderate Depreciation</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566">
                <a:tc gridSpan="2">
                  <a:txBody>
                    <a:bodyPr/>
                    <a:lstStyle/>
                    <a:p>
                      <a:pPr algn="l" fontAlgn="ctr"/>
                      <a:r>
                        <a:rPr lang="en-US" sz="1000" b="0" i="0" u="none" strike="noStrike" dirty="0">
                          <a:latin typeface="Arial"/>
                        </a:rPr>
                        <a:t>6-9 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A87"/>
                    </a:solidFill>
                  </a:tcPr>
                </a:tc>
                <a:tc hMerge="1">
                  <a:txBody>
                    <a:bodyPr/>
                    <a:lstStyle/>
                    <a:p>
                      <a:endParaRPr lang="en-US"/>
                    </a:p>
                  </a:txBody>
                  <a:tcPr/>
                </a:tc>
                <a:tc gridSpan="2">
                  <a:txBody>
                    <a:bodyPr/>
                    <a:lstStyle/>
                    <a:p>
                      <a:pPr algn="l" fontAlgn="ctr"/>
                      <a:r>
                        <a:rPr lang="en-US" sz="1000" b="0" i="0" u="none" strike="noStrike">
                          <a:latin typeface="Arial"/>
                        </a:rPr>
                        <a:t>Balanced 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Flat</a:t>
                      </a:r>
                      <a:r>
                        <a:rPr lang="en-US" sz="1000" b="0" i="0" u="none" strike="noStrike" dirty="0" smtClean="0">
                          <a:latin typeface="Arial"/>
                        </a:rPr>
                        <a:t>/Slight Depreciation</a:t>
                      </a:r>
                      <a:endParaRPr lang="en-US" sz="1000" b="0" i="0" u="none" strike="noStrike" dirty="0">
                        <a:latin typeface="Arial"/>
                      </a:endParaRP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566">
                <a:tc gridSpan="2">
                  <a:txBody>
                    <a:bodyPr/>
                    <a:lstStyle/>
                    <a:p>
                      <a:pPr algn="l" fontAlgn="ctr"/>
                      <a:r>
                        <a:rPr lang="en-US" sz="1000" b="0" i="0" u="none" strike="noStrike" dirty="0">
                          <a:latin typeface="Arial"/>
                        </a:rPr>
                        <a:t>3-6 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B97"/>
                    </a:solidFill>
                  </a:tcPr>
                </a:tc>
                <a:tc hMerge="1">
                  <a:txBody>
                    <a:bodyPr/>
                    <a:lstStyle/>
                    <a:p>
                      <a:endParaRPr lang="en-US"/>
                    </a:p>
                  </a:txBody>
                  <a:tcPr/>
                </a:tc>
                <a:tc gridSpan="2">
                  <a:txBody>
                    <a:bodyPr/>
                    <a:lstStyle/>
                    <a:p>
                      <a:pPr algn="l" fontAlgn="ctr"/>
                      <a:r>
                        <a:rPr lang="en-US" sz="1000" b="0" i="0" u="none" strike="noStrike" dirty="0">
                          <a:latin typeface="Arial"/>
                        </a:rPr>
                        <a:t>Normal Seller's 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a:latin typeface="Arial"/>
                        </a:rPr>
                        <a:t>Moderate Appreciation</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566">
                <a:tc gridSpan="2">
                  <a:txBody>
                    <a:bodyPr/>
                    <a:lstStyle/>
                    <a:p>
                      <a:pPr algn="l" fontAlgn="ctr"/>
                      <a:r>
                        <a:rPr lang="en-US" sz="1000" b="0" i="0" u="none" strike="noStrike" dirty="0">
                          <a:latin typeface="Arial"/>
                        </a:rPr>
                        <a:t>0-3 Months of Inventory</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hMerge="1">
                  <a:txBody>
                    <a:bodyPr/>
                    <a:lstStyle/>
                    <a:p>
                      <a:endParaRPr lang="en-US"/>
                    </a:p>
                  </a:txBody>
                  <a:tcPr/>
                </a:tc>
                <a:tc gridSpan="2">
                  <a:txBody>
                    <a:bodyPr/>
                    <a:lstStyle/>
                    <a:p>
                      <a:pPr algn="l" fontAlgn="ctr"/>
                      <a:r>
                        <a:rPr lang="en-US" sz="1000" b="0" i="0" u="none" strike="noStrike" dirty="0">
                          <a:latin typeface="Arial"/>
                        </a:rPr>
                        <a:t>Extreme </a:t>
                      </a:r>
                      <a:r>
                        <a:rPr lang="en-US" sz="1000" b="0" i="0" u="none" strike="noStrike" dirty="0" smtClean="0">
                          <a:latin typeface="Arial"/>
                        </a:rPr>
                        <a:t>Seller’s </a:t>
                      </a:r>
                      <a:r>
                        <a:rPr lang="en-US" sz="1000" b="0" i="0" u="none" strike="noStrike" dirty="0">
                          <a:latin typeface="Arial"/>
                        </a:rPr>
                        <a:t>Market</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High Appreciation</a:t>
                      </a:r>
                    </a:p>
                  </a:txBody>
                  <a:tcPr marL="12428" marR="12428" marT="124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TextBox 8"/>
          <p:cNvSpPr txBox="1"/>
          <p:nvPr/>
        </p:nvSpPr>
        <p:spPr>
          <a:xfrm>
            <a:off x="584200" y="1549400"/>
            <a:ext cx="304800" cy="323165"/>
          </a:xfrm>
          <a:prstGeom prst="rect">
            <a:avLst/>
          </a:prstGeom>
          <a:noFill/>
        </p:spPr>
        <p:txBody>
          <a:bodyPr wrap="square" rtlCol="0">
            <a:spAutoFit/>
          </a:bodyPr>
          <a:lstStyle/>
          <a:p>
            <a:r>
              <a:rPr lang="en-US" sz="1500" dirty="0" smtClean="0"/>
              <a:t>5</a:t>
            </a:r>
            <a:endParaRPr lang="en-US" sz="1500" dirty="0"/>
          </a:p>
        </p:txBody>
      </p:sp>
      <p:sp>
        <p:nvSpPr>
          <p:cNvPr id="10" name="Slide Number Placeholder 9"/>
          <p:cNvSpPr>
            <a:spLocks noGrp="1"/>
          </p:cNvSpPr>
          <p:nvPr>
            <p:ph type="sldNum" sz="quarter" idx="12"/>
          </p:nvPr>
        </p:nvSpPr>
        <p:spPr/>
        <p:txBody>
          <a:bodyPr/>
          <a:lstStyle/>
          <a:p>
            <a:fld id="{3F78DC34-C24D-7C43-B3FF-C96D4E69BF65}" type="slidenum">
              <a:rPr lang="en-US" smtClean="0"/>
              <a:pPr/>
              <a:t>7</a:t>
            </a:fld>
            <a:endParaRPr lang="en-US"/>
          </a:p>
        </p:txBody>
      </p:sp>
      <p:sp>
        <p:nvSpPr>
          <p:cNvPr id="12" name="TextBox 11"/>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3"/>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Oval 3"/>
          <p:cNvSpPr/>
          <p:nvPr/>
        </p:nvSpPr>
        <p:spPr>
          <a:xfrm>
            <a:off x="539750" y="1557338"/>
            <a:ext cx="360363" cy="36036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sp>
        <p:nvSpPr>
          <p:cNvPr id="14340" name="TextBox 4"/>
          <p:cNvSpPr txBox="1">
            <a:spLocks noChangeArrowheads="1"/>
          </p:cNvSpPr>
          <p:nvPr/>
        </p:nvSpPr>
        <p:spPr bwMode="auto">
          <a:xfrm>
            <a:off x="1187450" y="1143000"/>
            <a:ext cx="7272338" cy="1093889"/>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a:t>
            </a:r>
            <a:r>
              <a:rPr lang="en-US" sz="1100" dirty="0" smtClean="0"/>
              <a:t> chart below </a:t>
            </a:r>
            <a:r>
              <a:rPr lang="en-US" sz="1100" dirty="0"/>
              <a:t>provides detail of how well each region of Austin and the surrounding cities are selling. The</a:t>
            </a:r>
            <a:r>
              <a:rPr lang="en-US" sz="1100" dirty="0" smtClean="0"/>
              <a:t> </a:t>
            </a:r>
            <a:r>
              <a:rPr lang="en-US" sz="1100" b="1" dirty="0" smtClean="0"/>
              <a:t>South,</a:t>
            </a:r>
            <a:r>
              <a:rPr lang="en-US" sz="1100" dirty="0" smtClean="0"/>
              <a:t> </a:t>
            </a:r>
            <a:r>
              <a:rPr lang="en-US" sz="1100" b="1" dirty="0" smtClean="0"/>
              <a:t>North Central, Southwest, and Northwest </a:t>
            </a:r>
            <a:r>
              <a:rPr lang="en-US" sz="1100" dirty="0" smtClean="0"/>
              <a:t>regions continue </a:t>
            </a:r>
            <a:r>
              <a:rPr lang="en-US" sz="1100" dirty="0"/>
              <a:t>to outperform the rest of the market.</a:t>
            </a:r>
            <a:r>
              <a:rPr lang="en-US" sz="1100" dirty="0" smtClean="0"/>
              <a:t> Several markets showed significant increases in sales compared to the month prior: South, Southwest, West Austin/Westlake and Northwest Travis County.  Eleven out of 14 markets have less than 6 months’ inventory.  </a:t>
            </a:r>
            <a:endParaRPr lang="en-US" sz="1100" dirty="0">
              <a:solidFill>
                <a:srgbClr val="729700"/>
              </a:solidFill>
            </a:endParaRPr>
          </a:p>
        </p:txBody>
      </p:sp>
      <p:pic>
        <p:nvPicPr>
          <p:cNvPr id="14341" name="Picture 2"/>
          <p:cNvPicPr>
            <a:picLocks noChangeAspect="1" noChangeArrowheads="1"/>
          </p:cNvPicPr>
          <p:nvPr/>
        </p:nvPicPr>
        <p:blipFill>
          <a:blip r:embed="rId2"/>
          <a:srcRect/>
          <a:stretch>
            <a:fillRect/>
          </a:stretch>
        </p:blipFill>
        <p:spPr bwMode="auto">
          <a:xfrm>
            <a:off x="6981395" y="3082334"/>
            <a:ext cx="2086405" cy="2556465"/>
          </a:xfrm>
          <a:prstGeom prst="rect">
            <a:avLst/>
          </a:prstGeom>
          <a:noFill/>
          <a:ln w="9525">
            <a:noFill/>
            <a:miter lim="800000"/>
            <a:headEnd/>
            <a:tailEnd/>
          </a:ln>
        </p:spPr>
      </p:pic>
      <p:cxnSp>
        <p:nvCxnSpPr>
          <p:cNvPr id="9" name="Straight Connector 8"/>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4344" name="Picture 7"/>
          <p:cNvPicPr>
            <a:picLocks noChangeAspect="1" noChangeArrowheads="1"/>
          </p:cNvPicPr>
          <p:nvPr/>
        </p:nvPicPr>
        <p:blipFill>
          <a:blip r:embed="rId3"/>
          <a:srcRect/>
          <a:stretch>
            <a:fillRect/>
          </a:stretch>
        </p:blipFill>
        <p:spPr bwMode="auto">
          <a:xfrm>
            <a:off x="0" y="0"/>
            <a:ext cx="9144000" cy="1006475"/>
          </a:xfrm>
          <a:prstGeom prst="rect">
            <a:avLst/>
          </a:prstGeom>
          <a:noFill/>
          <a:ln w="9525">
            <a:noFill/>
            <a:miter lim="800000"/>
            <a:headEnd/>
            <a:tailEnd/>
          </a:ln>
        </p:spPr>
      </p:pic>
      <p:sp>
        <p:nvSpPr>
          <p:cNvPr id="14345" name="Title 2"/>
          <p:cNvSpPr>
            <a:spLocks noGrp="1"/>
          </p:cNvSpPr>
          <p:nvPr>
            <p:ph type="title"/>
          </p:nvPr>
        </p:nvSpPr>
        <p:spPr>
          <a:xfrm>
            <a:off x="395288" y="188913"/>
            <a:ext cx="3816350" cy="642937"/>
          </a:xfrm>
        </p:spPr>
        <p:txBody>
          <a:bodyPr/>
          <a:lstStyle/>
          <a:p>
            <a:pPr marL="457200" indent="-457200" eaLnBrk="1" hangingPunct="1"/>
            <a:r>
              <a:rPr lang="en-US" sz="2000" b="1" dirty="0">
                <a:solidFill>
                  <a:srgbClr val="729700"/>
                </a:solidFill>
                <a:latin typeface="Myriad Pro" pitchFamily="34" charset="0"/>
              </a:rPr>
              <a:t>Home Sales by </a:t>
            </a:r>
            <a:r>
              <a:rPr lang="en-US" sz="2000" b="1" dirty="0" smtClean="0">
                <a:solidFill>
                  <a:srgbClr val="729700"/>
                </a:solidFill>
                <a:latin typeface="Myriad Pro" pitchFamily="34" charset="0"/>
              </a:rPr>
              <a:t>Region-</a:t>
            </a:r>
            <a:br>
              <a:rPr lang="en-US" sz="2000" b="1" dirty="0" smtClean="0">
                <a:solidFill>
                  <a:srgbClr val="729700"/>
                </a:solidFill>
                <a:latin typeface="Myriad Pro" pitchFamily="34" charset="0"/>
              </a:rPr>
            </a:br>
            <a:r>
              <a:rPr lang="en-US" sz="2000" b="1" dirty="0" smtClean="0">
                <a:solidFill>
                  <a:srgbClr val="729700"/>
                </a:solidFill>
                <a:latin typeface="Myriad Pro" pitchFamily="34" charset="0"/>
              </a:rPr>
              <a:t>March 2012</a:t>
            </a:r>
            <a:endParaRPr lang="en-US" sz="2000" b="1" dirty="0">
              <a:solidFill>
                <a:srgbClr val="729700"/>
              </a:solidFill>
              <a:latin typeface="Myriad Pro" pitchFamily="34" charset="0"/>
            </a:endParaRPr>
          </a:p>
        </p:txBody>
      </p:sp>
      <p:graphicFrame>
        <p:nvGraphicFramePr>
          <p:cNvPr id="17" name="Table 16"/>
          <p:cNvGraphicFramePr>
            <a:graphicFrameLocks noGrp="1"/>
          </p:cNvGraphicFramePr>
          <p:nvPr/>
        </p:nvGraphicFramePr>
        <p:xfrm>
          <a:off x="1066800" y="2209800"/>
          <a:ext cx="5791200" cy="3975220"/>
        </p:xfrm>
        <a:graphic>
          <a:graphicData uri="http://schemas.openxmlformats.org/drawingml/2006/table">
            <a:tbl>
              <a:tblPr/>
              <a:tblGrid>
                <a:gridCol w="1524000"/>
                <a:gridCol w="685800"/>
                <a:gridCol w="685800"/>
                <a:gridCol w="965200"/>
                <a:gridCol w="965200"/>
                <a:gridCol w="965200"/>
              </a:tblGrid>
              <a:tr h="235010">
                <a:tc>
                  <a:txBody>
                    <a:bodyPr/>
                    <a:lstStyle/>
                    <a:p>
                      <a:pPr algn="l" fontAlgn="ctr"/>
                      <a:endParaRPr lang="en-US" sz="1000" b="0" i="0" u="none" strike="noStrike" dirty="0">
                        <a:latin typeface="Arial"/>
                      </a:endParaRPr>
                    </a:p>
                  </a:txBody>
                  <a:tcPr marL="9495" marR="9495" marT="9495" marB="0" anchor="ctr">
                    <a:lnL>
                      <a:noFill/>
                    </a:lnL>
                    <a:lnR>
                      <a:noFill/>
                    </a:lnR>
                    <a:lnT>
                      <a:noFill/>
                    </a:lnT>
                    <a:lnB w="6350" cap="flat" cmpd="sng" algn="ctr">
                      <a:solidFill>
                        <a:srgbClr val="000000"/>
                      </a:solidFill>
                      <a:prstDash val="solid"/>
                      <a:round/>
                      <a:headEnd type="none" w="med" len="med"/>
                      <a:tailEnd type="none" w="med" len="med"/>
                    </a:lnB>
                  </a:tcPr>
                </a:tc>
                <a:tc gridSpan="4">
                  <a:txBody>
                    <a:bodyPr/>
                    <a:lstStyle/>
                    <a:p>
                      <a:pPr algn="l" fontAlgn="ctr"/>
                      <a:r>
                        <a:rPr lang="en-US" sz="1000" b="1" i="0" u="none" strike="noStrike" dirty="0">
                          <a:latin typeface="Arial"/>
                        </a:rPr>
                        <a:t>         </a:t>
                      </a:r>
                      <a:r>
                        <a:rPr lang="en-US" sz="1000" b="1" i="0" u="none" strike="noStrike" dirty="0" smtClean="0">
                          <a:latin typeface="Arial"/>
                        </a:rPr>
                        <a:t> </a:t>
                      </a:r>
                      <a:endParaRPr lang="en-US" sz="1000" b="1" i="0" u="none" strike="noStrike" dirty="0">
                        <a:latin typeface="Arial"/>
                      </a:endParaRPr>
                    </a:p>
                  </a:txBody>
                  <a:tcPr marL="9495" marR="9495" marT="9495"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1000" b="0" i="0" u="none" strike="noStrike">
                        <a:latin typeface="Arial"/>
                      </a:endParaRPr>
                    </a:p>
                  </a:txBody>
                  <a:tcPr marL="9495" marR="9495" marT="9495" marB="0" anchor="ctr">
                    <a:lnL>
                      <a:noFill/>
                    </a:lnL>
                    <a:lnR>
                      <a:noFill/>
                    </a:lnR>
                    <a:lnT>
                      <a:noFill/>
                    </a:lnT>
                    <a:lnB w="6350" cap="flat" cmpd="sng" algn="ctr">
                      <a:solidFill>
                        <a:srgbClr val="000000"/>
                      </a:solidFill>
                      <a:prstDash val="solid"/>
                      <a:round/>
                      <a:headEnd type="none" w="med" len="med"/>
                      <a:tailEnd type="none" w="med" len="med"/>
                    </a:lnB>
                  </a:tcPr>
                </a:tc>
              </a:tr>
              <a:tr h="352515">
                <a:tc>
                  <a:txBody>
                    <a:bodyPr/>
                    <a:lstStyle/>
                    <a:p>
                      <a:pPr algn="l" fontAlgn="ctr"/>
                      <a:r>
                        <a:rPr lang="en-US" sz="1000" b="1" i="0" u="none" strike="noStrike">
                          <a:latin typeface="Arial"/>
                        </a:rPr>
                        <a:t>Region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 of Solds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Active Listings</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Median Selling Price</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1" i="0" u="none" strike="noStrike">
                          <a:latin typeface="Arial"/>
                        </a:rPr>
                        <a:t>Avg DOM</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Central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75</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410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5.47</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dirty="0">
                          <a:latin typeface="Arial"/>
                        </a:rPr>
                        <a:t>$340,000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dirty="0">
                          <a:latin typeface="Arial"/>
                        </a:rPr>
                        <a:t>83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East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297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4.57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$153,900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5485">
                <a:tc>
                  <a:txBody>
                    <a:bodyPr/>
                    <a:lstStyle/>
                    <a:p>
                      <a:pPr algn="l" fontAlgn="ctr"/>
                      <a:r>
                        <a:rPr lang="en-US" sz="1000" b="0" i="0" u="none" strike="noStrike">
                          <a:latin typeface="Arial"/>
                        </a:rPr>
                        <a:t>North Central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2.73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$196,500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5990">
                <a:tc>
                  <a:txBody>
                    <a:bodyPr/>
                    <a:lstStyle/>
                    <a:p>
                      <a:pPr algn="l" fontAlgn="ctr"/>
                      <a:r>
                        <a:rPr lang="en-US" sz="1000" b="0" i="0" u="none" strike="noStrike">
                          <a:latin typeface="Arial"/>
                        </a:rPr>
                        <a:t>Northwest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215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3.58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B97"/>
                    </a:solidFill>
                  </a:tcPr>
                </a:tc>
                <a:tc>
                  <a:txBody>
                    <a:bodyPr/>
                    <a:lstStyle/>
                    <a:p>
                      <a:pPr algn="r" fontAlgn="ctr"/>
                      <a:r>
                        <a:rPr lang="en-US" sz="1000" b="0" i="0" u="none" strike="noStrike">
                          <a:latin typeface="Arial"/>
                        </a:rPr>
                        <a:t>$262,700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66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South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191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2.65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$205,900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55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3200">
                <a:tc>
                  <a:txBody>
                    <a:bodyPr/>
                    <a:lstStyle/>
                    <a:p>
                      <a:pPr algn="l" fontAlgn="ctr"/>
                      <a:r>
                        <a:rPr lang="en-US" sz="1000" b="0" i="0" u="none" strike="noStrike">
                          <a:latin typeface="Arial"/>
                        </a:rPr>
                        <a:t>Southeast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145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$102,500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400">
                <a:tc>
                  <a:txBody>
                    <a:bodyPr/>
                    <a:lstStyle/>
                    <a:p>
                      <a:pPr algn="l" fontAlgn="ctr"/>
                      <a:r>
                        <a:rPr lang="en-US" sz="1000" b="0" i="0" u="none" strike="noStrike">
                          <a:latin typeface="Arial"/>
                        </a:rPr>
                        <a:t>Southwest Austin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175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2.69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$275,000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49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905">
                <a:tc>
                  <a:txBody>
                    <a:bodyPr/>
                    <a:lstStyle/>
                    <a:p>
                      <a:pPr algn="l" fontAlgn="ctr"/>
                      <a:r>
                        <a:rPr lang="en-US" sz="1000" b="0" i="0" u="none" strike="noStrike">
                          <a:latin typeface="Arial"/>
                        </a:rPr>
                        <a:t>West Austin/Westlake</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244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5.55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$381,000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83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7175">
                <a:tc>
                  <a:txBody>
                    <a:bodyPr/>
                    <a:lstStyle/>
                    <a:p>
                      <a:pPr algn="l" fontAlgn="ctr"/>
                      <a:r>
                        <a:rPr lang="en-US" sz="1000" b="0" i="0" u="none" strike="noStrike">
                          <a:latin typeface="Arial"/>
                        </a:rPr>
                        <a:t>Northwest Travis County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92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906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9.85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C22"/>
                    </a:solidFill>
                  </a:tcPr>
                </a:tc>
                <a:tc>
                  <a:txBody>
                    <a:bodyPr/>
                    <a:lstStyle/>
                    <a:p>
                      <a:pPr algn="r" fontAlgn="ctr"/>
                      <a:r>
                        <a:rPr lang="en-US" sz="1000" b="0" i="0" u="none" strike="noStrike">
                          <a:latin typeface="Arial"/>
                        </a:rPr>
                        <a:t>$395,000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114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400">
                <a:tc>
                  <a:txBody>
                    <a:bodyPr/>
                    <a:lstStyle/>
                    <a:p>
                      <a:pPr algn="l" fontAlgn="ctr"/>
                      <a:r>
                        <a:rPr lang="en-US" sz="1000" b="0" i="0" u="none" strike="noStrike">
                          <a:latin typeface="Arial"/>
                        </a:rPr>
                        <a:t>Cedar Park/Leander</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110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501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4.55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D580"/>
                    </a:solidFill>
                  </a:tcPr>
                </a:tc>
                <a:tc>
                  <a:txBody>
                    <a:bodyPr/>
                    <a:lstStyle/>
                    <a:p>
                      <a:pPr algn="r" fontAlgn="ctr"/>
                      <a:r>
                        <a:rPr lang="en-US" sz="1000" b="0" i="0" u="none" strike="noStrike">
                          <a:latin typeface="Arial"/>
                        </a:rPr>
                        <a:t>$161,500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67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Georgetown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540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8.31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DAF"/>
                    </a:solidFill>
                  </a:tcPr>
                </a:tc>
                <a:tc>
                  <a:txBody>
                    <a:bodyPr/>
                    <a:lstStyle/>
                    <a:p>
                      <a:pPr algn="r" fontAlgn="ctr"/>
                      <a:r>
                        <a:rPr lang="en-US" sz="1000" b="0" i="0" u="none" strike="noStrike">
                          <a:latin typeface="Arial"/>
                        </a:rPr>
                        <a:t>$182,000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91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Pflugerville</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269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5.49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D580"/>
                    </a:solidFill>
                  </a:tcPr>
                </a:tc>
                <a:tc>
                  <a:txBody>
                    <a:bodyPr/>
                    <a:lstStyle/>
                    <a:p>
                      <a:pPr algn="r" fontAlgn="ctr"/>
                      <a:r>
                        <a:rPr lang="en-US" sz="1000" b="0" i="0" u="none" strike="noStrike">
                          <a:latin typeface="Arial"/>
                        </a:rPr>
                        <a:t>$150,000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63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Round Rock</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103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575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5.58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D580"/>
                    </a:solidFill>
                  </a:tcPr>
                </a:tc>
                <a:tc>
                  <a:txBody>
                    <a:bodyPr/>
                    <a:lstStyle/>
                    <a:p>
                      <a:pPr algn="r" fontAlgn="ctr"/>
                      <a:r>
                        <a:rPr lang="en-US" sz="1000" b="0" i="0" u="none" strike="noStrike">
                          <a:latin typeface="Arial"/>
                        </a:rPr>
                        <a:t>$195,000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620">
                <a:tc>
                  <a:txBody>
                    <a:bodyPr/>
                    <a:lstStyle/>
                    <a:p>
                      <a:pPr algn="l" fontAlgn="ctr"/>
                      <a:r>
                        <a:rPr lang="en-US" sz="1000" b="0" i="0" u="none" strike="noStrike">
                          <a:latin typeface="Arial"/>
                        </a:rPr>
                        <a:t>Dripping Springs/Wimberly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352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12.14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r" fontAlgn="ctr"/>
                      <a:r>
                        <a:rPr lang="en-US" sz="1000" b="0" i="0" u="none" strike="noStrike">
                          <a:latin typeface="Arial"/>
                        </a:rPr>
                        <a:t>$296,500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122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a:txBody>
                    <a:bodyPr/>
                    <a:lstStyle/>
                    <a:p>
                      <a:pPr algn="l" fontAlgn="ctr"/>
                      <a:r>
                        <a:rPr lang="en-US" sz="1000" b="0" i="0" u="none" strike="noStrike">
                          <a:latin typeface="Arial"/>
                        </a:rPr>
                        <a:t> </a:t>
                      </a:r>
                    </a:p>
                  </a:txBody>
                  <a:tcPr marL="12700" marR="12700" marT="1270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700" marR="12700" marT="1270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700" marR="12700" marT="1270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700" marR="12700" marT="1270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700" marR="12700" marT="1270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700" marR="12700" marT="1270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297">
                <a:tc gridSpan="2">
                  <a:txBody>
                    <a:bodyPr/>
                    <a:lstStyle/>
                    <a:p>
                      <a:pPr algn="l" fontAlgn="ctr"/>
                      <a:r>
                        <a:rPr lang="en-US" sz="1000" b="0" i="0" u="none" strike="noStrike">
                          <a:latin typeface="Arial"/>
                        </a:rPr>
                        <a:t>12+ 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hMerge="1">
                  <a:txBody>
                    <a:bodyPr/>
                    <a:lstStyle/>
                    <a:p>
                      <a:endParaRPr lang="en-US"/>
                    </a:p>
                  </a:txBody>
                  <a:tcPr/>
                </a:tc>
                <a:tc gridSpan="2">
                  <a:txBody>
                    <a:bodyPr/>
                    <a:lstStyle/>
                    <a:p>
                      <a:pPr algn="l" fontAlgn="ctr"/>
                      <a:r>
                        <a:rPr lang="en-US" sz="1000" b="0" i="0" u="none" strike="noStrike">
                          <a:latin typeface="Arial"/>
                        </a:rPr>
                        <a:t>Extreme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000" b="0" i="0" u="none" strike="noStrike">
                          <a:latin typeface="Arial"/>
                        </a:rPr>
                        <a:t>High Depreciation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27297">
                <a:tc gridSpan="2">
                  <a:txBody>
                    <a:bodyPr/>
                    <a:lstStyle/>
                    <a:p>
                      <a:pPr algn="l" fontAlgn="ctr"/>
                      <a:r>
                        <a:rPr lang="en-US" sz="1000" b="0" i="0" u="none" strike="noStrike">
                          <a:latin typeface="Arial"/>
                        </a:rPr>
                        <a:t>9-12 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803E"/>
                    </a:solidFill>
                  </a:tcPr>
                </a:tc>
                <a:tc hMerge="1">
                  <a:txBody>
                    <a:bodyPr/>
                    <a:lstStyle/>
                    <a:p>
                      <a:endParaRPr lang="en-US"/>
                    </a:p>
                  </a:txBody>
                  <a:tcPr/>
                </a:tc>
                <a:tc gridSpan="2">
                  <a:txBody>
                    <a:bodyPr/>
                    <a:lstStyle/>
                    <a:p>
                      <a:pPr algn="l" fontAlgn="ctr"/>
                      <a:r>
                        <a:rPr lang="en-US" sz="1000" b="0" i="0" u="none" strike="noStrike">
                          <a:latin typeface="Arial"/>
                        </a:rPr>
                        <a:t>Normal Buyer's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000" b="0" i="0" u="none" strike="noStrike">
                          <a:latin typeface="Arial"/>
                        </a:rPr>
                        <a:t>Moderate Depreciation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27297">
                <a:tc gridSpan="2">
                  <a:txBody>
                    <a:bodyPr/>
                    <a:lstStyle/>
                    <a:p>
                      <a:pPr algn="l" fontAlgn="ctr"/>
                      <a:r>
                        <a:rPr lang="en-US" sz="1000" b="0" i="0" u="none" strike="noStrike">
                          <a:latin typeface="Arial"/>
                        </a:rPr>
                        <a:t>6-9 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gridSpan="2">
                  <a:txBody>
                    <a:bodyPr/>
                    <a:lstStyle/>
                    <a:p>
                      <a:pPr algn="l" fontAlgn="ctr"/>
                      <a:r>
                        <a:rPr lang="en-US" sz="1000" b="0" i="0" u="none" strike="noStrike">
                          <a:latin typeface="Arial"/>
                        </a:rPr>
                        <a:t>Balanced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000" b="0" i="0" u="none" strike="noStrike">
                          <a:latin typeface="Arial"/>
                        </a:rPr>
                        <a:t>Flat/Moderat Depreciation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27297">
                <a:tc gridSpan="2">
                  <a:txBody>
                    <a:bodyPr/>
                    <a:lstStyle/>
                    <a:p>
                      <a:pPr algn="l" fontAlgn="ctr"/>
                      <a:r>
                        <a:rPr lang="en-US" sz="1000" b="0" i="0" u="none" strike="noStrike">
                          <a:latin typeface="Arial"/>
                        </a:rPr>
                        <a:t>3-6 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D580"/>
                    </a:solidFill>
                  </a:tcPr>
                </a:tc>
                <a:tc hMerge="1">
                  <a:txBody>
                    <a:bodyPr/>
                    <a:lstStyle/>
                    <a:p>
                      <a:endParaRPr lang="en-US"/>
                    </a:p>
                  </a:txBody>
                  <a:tcPr/>
                </a:tc>
                <a:tc gridSpan="2">
                  <a:txBody>
                    <a:bodyPr/>
                    <a:lstStyle/>
                    <a:p>
                      <a:pPr algn="l" fontAlgn="ctr"/>
                      <a:r>
                        <a:rPr lang="en-US" sz="1000" b="0" i="0" u="none" strike="noStrike">
                          <a:latin typeface="Arial"/>
                        </a:rPr>
                        <a:t>Normal Seller's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000" b="0" i="0" u="none" strike="noStrike">
                          <a:latin typeface="Arial"/>
                        </a:rPr>
                        <a:t>Moderate Appreciation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127297">
                <a:tc gridSpan="2">
                  <a:txBody>
                    <a:bodyPr/>
                    <a:lstStyle/>
                    <a:p>
                      <a:pPr algn="l" fontAlgn="ctr"/>
                      <a:r>
                        <a:rPr lang="en-US" sz="1000" b="0" i="0" u="none" strike="noStrike">
                          <a:latin typeface="Arial"/>
                        </a:rPr>
                        <a:t>0-3 Months of Inventory</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hMerge="1">
                  <a:txBody>
                    <a:bodyPr/>
                    <a:lstStyle/>
                    <a:p>
                      <a:endParaRPr lang="en-US"/>
                    </a:p>
                  </a:txBody>
                  <a:tcPr/>
                </a:tc>
                <a:tc gridSpan="2">
                  <a:txBody>
                    <a:bodyPr/>
                    <a:lstStyle/>
                    <a:p>
                      <a:pPr algn="l" fontAlgn="ctr"/>
                      <a:r>
                        <a:rPr lang="en-US" sz="1000" b="0" i="0" u="none" strike="noStrike">
                          <a:latin typeface="Arial"/>
                        </a:rPr>
                        <a:t>Extreme Sellers Market</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000" b="0" i="0" u="none" strike="noStrike" dirty="0">
                          <a:latin typeface="Arial"/>
                        </a:rPr>
                        <a:t>High Appreciation</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10" name="TextBox 9"/>
          <p:cNvSpPr txBox="1"/>
          <p:nvPr/>
        </p:nvSpPr>
        <p:spPr>
          <a:xfrm>
            <a:off x="584200" y="1549400"/>
            <a:ext cx="304800" cy="323165"/>
          </a:xfrm>
          <a:prstGeom prst="rect">
            <a:avLst/>
          </a:prstGeom>
          <a:noFill/>
        </p:spPr>
        <p:txBody>
          <a:bodyPr wrap="square" rtlCol="0">
            <a:spAutoFit/>
          </a:bodyPr>
          <a:lstStyle/>
          <a:p>
            <a:r>
              <a:rPr lang="en-US" sz="1500" dirty="0" smtClean="0"/>
              <a:t>6</a:t>
            </a:r>
            <a:endParaRPr lang="en-US" sz="1500" dirty="0"/>
          </a:p>
        </p:txBody>
      </p:sp>
      <p:sp>
        <p:nvSpPr>
          <p:cNvPr id="11" name="Slide Number Placeholder 10"/>
          <p:cNvSpPr>
            <a:spLocks noGrp="1"/>
          </p:cNvSpPr>
          <p:nvPr>
            <p:ph type="sldNum" sz="quarter" idx="12"/>
          </p:nvPr>
        </p:nvSpPr>
        <p:spPr/>
        <p:txBody>
          <a:bodyPr/>
          <a:lstStyle/>
          <a:p>
            <a:fld id="{3F78DC34-C24D-7C43-B3FF-C96D4E69BF65}" type="slidenum">
              <a:rPr lang="en-US" smtClean="0"/>
              <a:pPr/>
              <a:t>8</a:t>
            </a:fld>
            <a:endParaRPr lang="en-US"/>
          </a:p>
        </p:txBody>
      </p:sp>
      <p:sp>
        <p:nvSpPr>
          <p:cNvPr id="13" name="TextBox 12"/>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4"/>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4" name="Oval 3"/>
          <p:cNvSpPr/>
          <p:nvPr/>
        </p:nvSpPr>
        <p:spPr>
          <a:xfrm>
            <a:off x="533400" y="1620837"/>
            <a:ext cx="360363" cy="36036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dirty="0">
              <a:solidFill>
                <a:schemeClr val="tx1">
                  <a:lumMod val="75000"/>
                  <a:lumOff val="25000"/>
                </a:schemeClr>
              </a:solidFill>
              <a:latin typeface="Myriad Pro" pitchFamily="34" charset="0"/>
            </a:endParaRPr>
          </a:p>
        </p:txBody>
      </p:sp>
      <p:sp>
        <p:nvSpPr>
          <p:cNvPr id="15364" name="TextBox 4"/>
          <p:cNvSpPr txBox="1">
            <a:spLocks noChangeArrowheads="1"/>
          </p:cNvSpPr>
          <p:nvPr/>
        </p:nvSpPr>
        <p:spPr bwMode="auto">
          <a:xfrm>
            <a:off x="990600" y="990600"/>
            <a:ext cx="7200900" cy="839974"/>
          </a:xfrm>
          <a:prstGeom prst="rect">
            <a:avLst/>
          </a:prstGeom>
          <a:noFill/>
          <a:ln w="9525">
            <a:noFill/>
            <a:miter lim="800000"/>
            <a:headEnd/>
            <a:tailEnd/>
          </a:ln>
        </p:spPr>
        <p:txBody>
          <a:bodyPr>
            <a:prstTxWarp prst="textNoShape">
              <a:avLst/>
            </a:prstTxWarp>
            <a:spAutoFit/>
          </a:bodyPr>
          <a:lstStyle/>
          <a:p>
            <a:pPr>
              <a:lnSpc>
                <a:spcPct val="150000"/>
              </a:lnSpc>
            </a:pPr>
            <a:r>
              <a:rPr lang="en-US" sz="1100" dirty="0"/>
              <a:t>The</a:t>
            </a:r>
            <a:r>
              <a:rPr lang="en-US" sz="1100" dirty="0" smtClean="0"/>
              <a:t> chart below </a:t>
            </a:r>
            <a:r>
              <a:rPr lang="en-US" sz="1100" dirty="0"/>
              <a:t>provides detail of how well each Zip Code of Austin</a:t>
            </a:r>
            <a:r>
              <a:rPr lang="en-US" sz="1100" dirty="0" smtClean="0"/>
              <a:t> is selling. </a:t>
            </a:r>
            <a:r>
              <a:rPr lang="en-US" sz="1100" dirty="0"/>
              <a:t>The </a:t>
            </a:r>
            <a:r>
              <a:rPr lang="en-US" sz="1100" dirty="0" smtClean="0"/>
              <a:t>Northwest and Southwest </a:t>
            </a:r>
            <a:r>
              <a:rPr lang="en-US" sz="1100" dirty="0"/>
              <a:t>Austin zip codes are the strongest areas</a:t>
            </a:r>
            <a:r>
              <a:rPr lang="en-US" sz="1100" dirty="0" smtClean="0"/>
              <a:t>.  Ten zip codes out of 17 have less than 6 months’  of inventory.  Three zip codes out of 17 have less than 3 months’ inventory. </a:t>
            </a:r>
            <a:endParaRPr lang="en-US" sz="1100" dirty="0">
              <a:solidFill>
                <a:srgbClr val="729700"/>
              </a:solidFill>
            </a:endParaRPr>
          </a:p>
        </p:txBody>
      </p:sp>
      <p:sp>
        <p:nvSpPr>
          <p:cNvPr id="6" name="Rectangle 5"/>
          <p:cNvSpPr/>
          <p:nvPr/>
        </p:nvSpPr>
        <p:spPr>
          <a:xfrm>
            <a:off x="6705600" y="2298700"/>
            <a:ext cx="2032000" cy="41021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TextBox 6"/>
          <p:cNvSpPr txBox="1">
            <a:spLocks noChangeArrowheads="1"/>
          </p:cNvSpPr>
          <p:nvPr/>
        </p:nvSpPr>
        <p:spPr bwMode="auto">
          <a:xfrm>
            <a:off x="6934200" y="2385536"/>
            <a:ext cx="1368425" cy="1062038"/>
          </a:xfrm>
          <a:prstGeom prst="rect">
            <a:avLst/>
          </a:prstGeom>
          <a:noFill/>
          <a:ln w="9525">
            <a:noFill/>
            <a:miter lim="800000"/>
            <a:headEnd/>
            <a:tailEnd/>
          </a:ln>
        </p:spPr>
        <p:txBody>
          <a:bodyPr>
            <a:spAutoFit/>
          </a:bodyPr>
          <a:lstStyle/>
          <a:p>
            <a:pPr>
              <a:defRPr/>
            </a:pPr>
            <a:r>
              <a:rPr lang="en-US" sz="1050" b="1" dirty="0">
                <a:latin typeface="Myriad Pro" pitchFamily="34" charset="0"/>
                <a:ea typeface="+mn-ea"/>
              </a:rPr>
              <a:t>Central Austin</a:t>
            </a:r>
          </a:p>
          <a:p>
            <a:pPr>
              <a:defRPr/>
            </a:pPr>
            <a:r>
              <a:rPr lang="en-US" sz="1050" dirty="0">
                <a:ea typeface="+mn-ea"/>
              </a:rPr>
              <a:t>78701</a:t>
            </a:r>
          </a:p>
          <a:p>
            <a:pPr>
              <a:defRPr/>
            </a:pPr>
            <a:r>
              <a:rPr lang="en-US" sz="1050" dirty="0">
                <a:ea typeface="+mn-ea"/>
              </a:rPr>
              <a:t>78703</a:t>
            </a:r>
          </a:p>
          <a:p>
            <a:pPr>
              <a:defRPr/>
            </a:pPr>
            <a:r>
              <a:rPr lang="en-US" sz="1050" dirty="0">
                <a:solidFill>
                  <a:srgbClr val="729700"/>
                </a:solidFill>
                <a:ea typeface="+mn-ea"/>
              </a:rPr>
              <a:t>78704</a:t>
            </a:r>
          </a:p>
          <a:p>
            <a:pPr>
              <a:defRPr/>
            </a:pPr>
            <a:r>
              <a:rPr lang="en-US" sz="1050" dirty="0">
                <a:solidFill>
                  <a:srgbClr val="FF0000"/>
                </a:solidFill>
                <a:ea typeface="+mn-ea"/>
              </a:rPr>
              <a:t>78705</a:t>
            </a:r>
            <a:endParaRPr lang="en-US" sz="1050" dirty="0" smtClean="0">
              <a:solidFill>
                <a:srgbClr val="FF0000"/>
              </a:solidFill>
              <a:ea typeface="+mn-ea"/>
            </a:endParaRPr>
          </a:p>
          <a:p>
            <a:pPr>
              <a:defRPr/>
            </a:pPr>
            <a:r>
              <a:rPr lang="en-US" sz="1050" dirty="0" smtClean="0">
                <a:solidFill>
                  <a:schemeClr val="tx1">
                    <a:lumMod val="95000"/>
                    <a:lumOff val="5000"/>
                  </a:schemeClr>
                </a:solidFill>
              </a:rPr>
              <a:t>78731</a:t>
            </a:r>
            <a:endParaRPr lang="en-US" sz="1050" dirty="0">
              <a:solidFill>
                <a:schemeClr val="tx1">
                  <a:lumMod val="95000"/>
                  <a:lumOff val="5000"/>
                </a:schemeClr>
              </a:solidFill>
              <a:ea typeface="+mn-ea"/>
            </a:endParaRPr>
          </a:p>
        </p:txBody>
      </p:sp>
      <p:sp>
        <p:nvSpPr>
          <p:cNvPr id="8" name="TextBox 7"/>
          <p:cNvSpPr txBox="1">
            <a:spLocks noChangeArrowheads="1"/>
          </p:cNvSpPr>
          <p:nvPr/>
        </p:nvSpPr>
        <p:spPr bwMode="auto">
          <a:xfrm>
            <a:off x="6934200" y="3452336"/>
            <a:ext cx="2016125" cy="738664"/>
          </a:xfrm>
          <a:prstGeom prst="rect">
            <a:avLst/>
          </a:prstGeom>
          <a:noFill/>
          <a:ln w="9525">
            <a:noFill/>
            <a:miter lim="800000"/>
            <a:headEnd/>
            <a:tailEnd/>
          </a:ln>
        </p:spPr>
        <p:txBody>
          <a:bodyPr>
            <a:spAutoFit/>
          </a:bodyPr>
          <a:lstStyle/>
          <a:p>
            <a:pPr>
              <a:defRPr/>
            </a:pPr>
            <a:r>
              <a:rPr lang="en-US" sz="1050" b="1" dirty="0">
                <a:latin typeface="Myriad Pro" pitchFamily="34" charset="0"/>
                <a:ea typeface="+mn-ea"/>
              </a:rPr>
              <a:t>Northwest</a:t>
            </a:r>
            <a:r>
              <a:rPr lang="en-US" sz="1050" b="1" dirty="0" smtClean="0">
                <a:latin typeface="Myriad Pro" pitchFamily="34" charset="0"/>
                <a:ea typeface="+mn-ea"/>
              </a:rPr>
              <a:t> Travis </a:t>
            </a:r>
            <a:r>
              <a:rPr lang="en-US" sz="1050" b="1" dirty="0">
                <a:latin typeface="Myriad Pro" pitchFamily="34" charset="0"/>
                <a:ea typeface="+mn-ea"/>
              </a:rPr>
              <a:t>Co.</a:t>
            </a:r>
          </a:p>
          <a:p>
            <a:pPr>
              <a:defRPr/>
            </a:pPr>
            <a:r>
              <a:rPr lang="en-US" sz="1050" dirty="0">
                <a:solidFill>
                  <a:srgbClr val="FF0000"/>
                </a:solidFill>
                <a:ea typeface="+mn-ea"/>
              </a:rPr>
              <a:t>78730</a:t>
            </a:r>
          </a:p>
          <a:p>
            <a:pPr>
              <a:defRPr/>
            </a:pPr>
            <a:r>
              <a:rPr lang="en-US" sz="1050" dirty="0">
                <a:ea typeface="+mn-ea"/>
              </a:rPr>
              <a:t>78732</a:t>
            </a:r>
          </a:p>
          <a:p>
            <a:pPr>
              <a:defRPr/>
            </a:pPr>
            <a:r>
              <a:rPr lang="en-US" sz="1050" dirty="0">
                <a:solidFill>
                  <a:srgbClr val="FF0000"/>
                </a:solidFill>
                <a:ea typeface="+mn-ea"/>
              </a:rPr>
              <a:t>78734</a:t>
            </a:r>
          </a:p>
        </p:txBody>
      </p:sp>
      <p:sp>
        <p:nvSpPr>
          <p:cNvPr id="9" name="TextBox 9"/>
          <p:cNvSpPr txBox="1">
            <a:spLocks noChangeArrowheads="1"/>
          </p:cNvSpPr>
          <p:nvPr/>
        </p:nvSpPr>
        <p:spPr bwMode="auto">
          <a:xfrm>
            <a:off x="6934200" y="4747736"/>
            <a:ext cx="1584325" cy="900113"/>
          </a:xfrm>
          <a:prstGeom prst="rect">
            <a:avLst/>
          </a:prstGeom>
          <a:noFill/>
          <a:ln w="9525">
            <a:noFill/>
            <a:miter lim="800000"/>
            <a:headEnd/>
            <a:tailEnd/>
          </a:ln>
        </p:spPr>
        <p:txBody>
          <a:bodyPr>
            <a:spAutoFit/>
          </a:bodyPr>
          <a:lstStyle/>
          <a:p>
            <a:pPr>
              <a:defRPr/>
            </a:pPr>
            <a:r>
              <a:rPr lang="en-US" sz="1050" b="1" dirty="0">
                <a:latin typeface="Myriad Pro" pitchFamily="34" charset="0"/>
                <a:ea typeface="+mn-ea"/>
              </a:rPr>
              <a:t>Northwest Austin</a:t>
            </a:r>
          </a:p>
          <a:p>
            <a:pPr>
              <a:defRPr/>
            </a:pPr>
            <a:r>
              <a:rPr lang="en-US" sz="1050" dirty="0">
                <a:solidFill>
                  <a:srgbClr val="64B200"/>
                </a:solidFill>
                <a:ea typeface="+mn-ea"/>
              </a:rPr>
              <a:t>78717</a:t>
            </a:r>
          </a:p>
          <a:p>
            <a:pPr>
              <a:defRPr/>
            </a:pPr>
            <a:r>
              <a:rPr lang="en-US" sz="1050" dirty="0">
                <a:solidFill>
                  <a:srgbClr val="64B200"/>
                </a:solidFill>
                <a:ea typeface="+mn-ea"/>
              </a:rPr>
              <a:t>78727</a:t>
            </a:r>
          </a:p>
          <a:p>
            <a:pPr>
              <a:defRPr/>
            </a:pPr>
            <a:r>
              <a:rPr lang="en-US" sz="1050" dirty="0">
                <a:solidFill>
                  <a:srgbClr val="64B200"/>
                </a:solidFill>
                <a:ea typeface="+mn-ea"/>
              </a:rPr>
              <a:t>78750</a:t>
            </a:r>
          </a:p>
          <a:p>
            <a:pPr>
              <a:defRPr/>
            </a:pPr>
            <a:r>
              <a:rPr lang="en-US" sz="1050" dirty="0">
                <a:solidFill>
                  <a:srgbClr val="64B200"/>
                </a:solidFill>
                <a:ea typeface="+mn-ea"/>
              </a:rPr>
              <a:t>78759</a:t>
            </a:r>
          </a:p>
        </p:txBody>
      </p:sp>
      <p:sp>
        <p:nvSpPr>
          <p:cNvPr id="10" name="TextBox 10"/>
          <p:cNvSpPr txBox="1">
            <a:spLocks noChangeArrowheads="1"/>
          </p:cNvSpPr>
          <p:nvPr/>
        </p:nvSpPr>
        <p:spPr bwMode="auto">
          <a:xfrm>
            <a:off x="6934200" y="4214336"/>
            <a:ext cx="2016125" cy="577081"/>
          </a:xfrm>
          <a:prstGeom prst="rect">
            <a:avLst/>
          </a:prstGeom>
          <a:noFill/>
          <a:ln w="9525">
            <a:noFill/>
            <a:miter lim="800000"/>
            <a:headEnd/>
            <a:tailEnd/>
          </a:ln>
        </p:spPr>
        <p:txBody>
          <a:bodyPr>
            <a:spAutoFit/>
          </a:bodyPr>
          <a:lstStyle/>
          <a:p>
            <a:pPr>
              <a:defRPr/>
            </a:pPr>
            <a:r>
              <a:rPr lang="en-US" sz="1050" b="1" dirty="0" smtClean="0">
                <a:latin typeface="Myriad Pro" pitchFamily="34" charset="0"/>
                <a:ea typeface="+mn-ea"/>
              </a:rPr>
              <a:t>Southwest Austin</a:t>
            </a:r>
            <a:endParaRPr lang="en-US" sz="1050" b="1" dirty="0">
              <a:latin typeface="Myriad Pro" pitchFamily="34" charset="0"/>
              <a:ea typeface="+mn-ea"/>
            </a:endParaRPr>
          </a:p>
          <a:p>
            <a:pPr>
              <a:defRPr/>
            </a:pPr>
            <a:r>
              <a:rPr lang="en-US" sz="1050" dirty="0">
                <a:solidFill>
                  <a:srgbClr val="64B200"/>
                </a:solidFill>
                <a:ea typeface="+mn-ea"/>
              </a:rPr>
              <a:t>78739</a:t>
            </a:r>
          </a:p>
          <a:p>
            <a:pPr>
              <a:defRPr/>
            </a:pPr>
            <a:r>
              <a:rPr lang="en-US" sz="1050" dirty="0">
                <a:solidFill>
                  <a:srgbClr val="64B200"/>
                </a:solidFill>
                <a:ea typeface="+mn-ea"/>
              </a:rPr>
              <a:t>78749</a:t>
            </a:r>
          </a:p>
        </p:txBody>
      </p:sp>
      <p:sp>
        <p:nvSpPr>
          <p:cNvPr id="11" name="TextBox 11"/>
          <p:cNvSpPr txBox="1">
            <a:spLocks noChangeArrowheads="1"/>
          </p:cNvSpPr>
          <p:nvPr/>
        </p:nvSpPr>
        <p:spPr bwMode="auto">
          <a:xfrm>
            <a:off x="6934200" y="5662136"/>
            <a:ext cx="2016125" cy="738664"/>
          </a:xfrm>
          <a:prstGeom prst="rect">
            <a:avLst/>
          </a:prstGeom>
          <a:noFill/>
          <a:ln w="9525">
            <a:noFill/>
            <a:miter lim="800000"/>
            <a:headEnd/>
            <a:tailEnd/>
          </a:ln>
        </p:spPr>
        <p:txBody>
          <a:bodyPr>
            <a:spAutoFit/>
          </a:bodyPr>
          <a:lstStyle/>
          <a:p>
            <a:pPr>
              <a:defRPr/>
            </a:pPr>
            <a:r>
              <a:rPr lang="en-US" sz="1050" b="1" dirty="0">
                <a:latin typeface="Myriad Pro" pitchFamily="34" charset="0"/>
                <a:ea typeface="+mn-ea"/>
              </a:rPr>
              <a:t>West </a:t>
            </a:r>
            <a:r>
              <a:rPr lang="en-US" sz="1050" b="1" dirty="0" smtClean="0">
                <a:latin typeface="Myriad Pro" pitchFamily="34" charset="0"/>
                <a:ea typeface="+mn-ea"/>
              </a:rPr>
              <a:t>Austin/Westlake</a:t>
            </a:r>
            <a:endParaRPr lang="en-US" sz="1050" b="1" dirty="0">
              <a:latin typeface="Myriad Pro" pitchFamily="34" charset="0"/>
              <a:ea typeface="+mn-ea"/>
            </a:endParaRPr>
          </a:p>
          <a:p>
            <a:pPr>
              <a:defRPr/>
            </a:pPr>
            <a:r>
              <a:rPr lang="en-US" sz="1050" dirty="0">
                <a:solidFill>
                  <a:srgbClr val="FF0000"/>
                </a:solidFill>
                <a:ea typeface="+mn-ea"/>
              </a:rPr>
              <a:t>78733</a:t>
            </a:r>
          </a:p>
          <a:p>
            <a:pPr>
              <a:defRPr/>
            </a:pPr>
            <a:r>
              <a:rPr lang="en-US" sz="1050" dirty="0">
                <a:solidFill>
                  <a:srgbClr val="64B200"/>
                </a:solidFill>
                <a:ea typeface="+mn-ea"/>
              </a:rPr>
              <a:t>78735</a:t>
            </a:r>
            <a:endParaRPr lang="en-US" sz="1050" dirty="0" smtClean="0">
              <a:solidFill>
                <a:srgbClr val="64B200"/>
              </a:solidFill>
              <a:ea typeface="+mn-ea"/>
            </a:endParaRPr>
          </a:p>
          <a:p>
            <a:pPr>
              <a:defRPr/>
            </a:pPr>
            <a:endParaRPr lang="en-US" sz="1050" dirty="0">
              <a:ea typeface="+mn-ea"/>
            </a:endParaRPr>
          </a:p>
        </p:txBody>
      </p:sp>
      <p:cxnSp>
        <p:nvCxnSpPr>
          <p:cNvPr id="13" name="Straight Connector 12"/>
          <p:cNvCxnSpPr/>
          <p:nvPr/>
        </p:nvCxnSpPr>
        <p:spPr>
          <a:xfrm>
            <a:off x="395288" y="6453188"/>
            <a:ext cx="8353425" cy="0"/>
          </a:xfrm>
          <a:prstGeom prst="line">
            <a:avLst/>
          </a:prstGeom>
          <a:ln>
            <a:solidFill>
              <a:schemeClr val="bg1">
                <a:lumMod val="75000"/>
              </a:schemeClr>
            </a:solidFill>
          </a:ln>
        </p:spPr>
        <p:style>
          <a:lnRef idx="1">
            <a:schemeClr val="accent2"/>
          </a:lnRef>
          <a:fillRef idx="0">
            <a:schemeClr val="accent2"/>
          </a:fillRef>
          <a:effectRef idx="0">
            <a:schemeClr val="accent2"/>
          </a:effectRef>
          <a:fontRef idx="minor">
            <a:schemeClr val="tx1"/>
          </a:fontRef>
        </p:style>
      </p:cxnSp>
      <p:pic>
        <p:nvPicPr>
          <p:cNvPr id="15373" name="Picture 7"/>
          <p:cNvPicPr>
            <a:picLocks noChangeAspect="1" noChangeArrowheads="1"/>
          </p:cNvPicPr>
          <p:nvPr/>
        </p:nvPicPr>
        <p:blipFill>
          <a:blip r:embed="rId2"/>
          <a:srcRect/>
          <a:stretch>
            <a:fillRect/>
          </a:stretch>
        </p:blipFill>
        <p:spPr bwMode="auto">
          <a:xfrm>
            <a:off x="0" y="0"/>
            <a:ext cx="9144000" cy="1006475"/>
          </a:xfrm>
          <a:prstGeom prst="rect">
            <a:avLst/>
          </a:prstGeom>
          <a:noFill/>
          <a:ln w="9525">
            <a:noFill/>
            <a:miter lim="800000"/>
            <a:headEnd/>
            <a:tailEnd/>
          </a:ln>
        </p:spPr>
      </p:pic>
      <p:sp>
        <p:nvSpPr>
          <p:cNvPr id="15374" name="Title 2"/>
          <p:cNvSpPr>
            <a:spLocks noGrp="1"/>
          </p:cNvSpPr>
          <p:nvPr>
            <p:ph type="title"/>
          </p:nvPr>
        </p:nvSpPr>
        <p:spPr>
          <a:xfrm>
            <a:off x="395288" y="188913"/>
            <a:ext cx="3816350" cy="642937"/>
          </a:xfrm>
        </p:spPr>
        <p:txBody>
          <a:bodyPr/>
          <a:lstStyle/>
          <a:p>
            <a:pPr eaLnBrk="1" hangingPunct="1"/>
            <a:r>
              <a:rPr lang="en-US" sz="2000" b="1" dirty="0">
                <a:solidFill>
                  <a:srgbClr val="729700"/>
                </a:solidFill>
                <a:latin typeface="Myriad Pro" pitchFamily="34" charset="0"/>
              </a:rPr>
              <a:t>Home Sales by Zip </a:t>
            </a:r>
            <a:r>
              <a:rPr lang="en-US" sz="2000" b="1" dirty="0" smtClean="0">
                <a:solidFill>
                  <a:srgbClr val="729700"/>
                </a:solidFill>
                <a:latin typeface="Myriad Pro" pitchFamily="34" charset="0"/>
              </a:rPr>
              <a:t>Code- 	February 2012</a:t>
            </a:r>
            <a:endParaRPr lang="en-US" sz="2000" b="1" dirty="0">
              <a:solidFill>
                <a:srgbClr val="729700"/>
              </a:solidFill>
              <a:latin typeface="Myriad Pro" pitchFamily="34" charset="0"/>
            </a:endParaRPr>
          </a:p>
        </p:txBody>
      </p:sp>
      <p:sp>
        <p:nvSpPr>
          <p:cNvPr id="15" name="TextBox 14"/>
          <p:cNvSpPr txBox="1"/>
          <p:nvPr/>
        </p:nvSpPr>
        <p:spPr>
          <a:xfrm>
            <a:off x="571500" y="1625600"/>
            <a:ext cx="304800" cy="323165"/>
          </a:xfrm>
          <a:prstGeom prst="rect">
            <a:avLst/>
          </a:prstGeom>
          <a:noFill/>
        </p:spPr>
        <p:txBody>
          <a:bodyPr wrap="square" rtlCol="0">
            <a:spAutoFit/>
          </a:bodyPr>
          <a:lstStyle/>
          <a:p>
            <a:r>
              <a:rPr lang="en-US" sz="1500" dirty="0" smtClean="0"/>
              <a:t>7</a:t>
            </a:r>
            <a:endParaRPr lang="en-US" sz="1500" dirty="0"/>
          </a:p>
        </p:txBody>
      </p:sp>
      <p:sp>
        <p:nvSpPr>
          <p:cNvPr id="16" name="Slide Number Placeholder 15"/>
          <p:cNvSpPr>
            <a:spLocks noGrp="1"/>
          </p:cNvSpPr>
          <p:nvPr>
            <p:ph type="sldNum" sz="quarter" idx="12"/>
          </p:nvPr>
        </p:nvSpPr>
        <p:spPr/>
        <p:txBody>
          <a:bodyPr/>
          <a:lstStyle/>
          <a:p>
            <a:fld id="{3F78DC34-C24D-7C43-B3FF-C96D4E69BF65}" type="slidenum">
              <a:rPr lang="en-US" smtClean="0"/>
              <a:pPr/>
              <a:t>9</a:t>
            </a:fld>
            <a:endParaRPr lang="en-US"/>
          </a:p>
        </p:txBody>
      </p:sp>
      <p:sp>
        <p:nvSpPr>
          <p:cNvPr id="17" name="TextBox 16"/>
          <p:cNvSpPr txBox="1"/>
          <p:nvPr/>
        </p:nvSpPr>
        <p:spPr>
          <a:xfrm>
            <a:off x="287338" y="6526213"/>
            <a:ext cx="8569325" cy="244475"/>
          </a:xfrm>
          <a:prstGeom prst="rect">
            <a:avLst/>
          </a:prstGeom>
          <a:noFill/>
        </p:spPr>
        <p:txBody>
          <a:bodyPr>
            <a:prstTxWarp prst="textNoShape">
              <a:avLst/>
            </a:prstTxWarp>
            <a:spAutoFit/>
          </a:bodyPr>
          <a:lstStyle/>
          <a:p>
            <a:pPr algn="ctr">
              <a:lnSpc>
                <a:spcPct val="150000"/>
              </a:lnSpc>
            </a:pPr>
            <a:r>
              <a:rPr lang="en-US" sz="700" dirty="0">
                <a:solidFill>
                  <a:srgbClr val="404040"/>
                </a:solidFill>
              </a:rPr>
              <a:t>WEST AUSTIN PROPERTIES</a:t>
            </a:r>
            <a:r>
              <a:rPr lang="en-US" sz="700" dirty="0" smtClean="0">
                <a:solidFill>
                  <a:srgbClr val="404040"/>
                </a:solidFill>
              </a:rPr>
              <a:t> 3312 River Road ● </a:t>
            </a:r>
            <a:r>
              <a:rPr lang="en-US" sz="700" dirty="0">
                <a:solidFill>
                  <a:srgbClr val="404040"/>
                </a:solidFill>
              </a:rPr>
              <a:t>Austin, TX</a:t>
            </a:r>
            <a:r>
              <a:rPr lang="en-US" sz="700" dirty="0" smtClean="0">
                <a:solidFill>
                  <a:srgbClr val="404040"/>
                </a:solidFill>
              </a:rPr>
              <a:t> 78703 Direct </a:t>
            </a:r>
            <a:r>
              <a:rPr lang="en-US" sz="700" dirty="0">
                <a:solidFill>
                  <a:srgbClr val="404040"/>
                </a:solidFill>
              </a:rPr>
              <a:t>(512) 345‐1252 ● Email </a:t>
            </a:r>
            <a:r>
              <a:rPr lang="en-US" sz="700" dirty="0">
                <a:solidFill>
                  <a:srgbClr val="404040"/>
                </a:solidFill>
                <a:hlinkClick r:id="rId3"/>
              </a:rPr>
              <a:t>homes@westaustin.com</a:t>
            </a:r>
            <a:r>
              <a:rPr lang="en-US" sz="700" dirty="0">
                <a:solidFill>
                  <a:srgbClr val="404040"/>
                </a:solidFill>
              </a:rPr>
              <a:t> 	© Copyright </a:t>
            </a:r>
            <a:r>
              <a:rPr lang="en-US" sz="700" dirty="0" smtClean="0">
                <a:solidFill>
                  <a:srgbClr val="404040"/>
                </a:solidFill>
              </a:rPr>
              <a:t>2012 </a:t>
            </a:r>
            <a:r>
              <a:rPr lang="en-US" sz="700" dirty="0">
                <a:solidFill>
                  <a:srgbClr val="404040"/>
                </a:solidFill>
              </a:rPr>
              <a:t>All Rights Reserved.</a:t>
            </a:r>
          </a:p>
        </p:txBody>
      </p:sp>
      <p:graphicFrame>
        <p:nvGraphicFramePr>
          <p:cNvPr id="18" name="Table 17"/>
          <p:cNvGraphicFramePr>
            <a:graphicFrameLocks noGrp="1"/>
          </p:cNvGraphicFramePr>
          <p:nvPr/>
        </p:nvGraphicFramePr>
        <p:xfrm>
          <a:off x="609600" y="2133600"/>
          <a:ext cx="6096000" cy="4110313"/>
        </p:xfrm>
        <a:graphic>
          <a:graphicData uri="http://schemas.openxmlformats.org/drawingml/2006/table">
            <a:tbl>
              <a:tblPr/>
              <a:tblGrid>
                <a:gridCol w="870857"/>
                <a:gridCol w="870857"/>
                <a:gridCol w="870857"/>
                <a:gridCol w="870857"/>
                <a:gridCol w="1741715"/>
                <a:gridCol w="870857"/>
              </a:tblGrid>
              <a:tr h="228600">
                <a:tc>
                  <a:txBody>
                    <a:bodyPr/>
                    <a:lstStyle/>
                    <a:p>
                      <a:pPr algn="ctr" fontAlgn="ctr"/>
                      <a:r>
                        <a:rPr lang="en-US" sz="1000" b="1" i="0" u="none" strike="noStrike" dirty="0">
                          <a:latin typeface="Arial"/>
                        </a:rPr>
                        <a:t>Zip Code</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latin typeface="Arial"/>
                        </a:rPr>
                        <a:t># of </a:t>
                      </a:r>
                      <a:r>
                        <a:rPr lang="en-US" sz="1000" b="1" i="0" u="none" strike="noStrike" dirty="0" err="1">
                          <a:latin typeface="Arial"/>
                        </a:rPr>
                        <a:t>Solds</a:t>
                      </a:r>
                      <a:endParaRPr lang="en-US" sz="1000" b="1" i="0" u="none" strike="noStrike" dirty="0">
                        <a:latin typeface="Arial"/>
                      </a:endParaRP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latin typeface="Arial"/>
                        </a:rPr>
                        <a:t>Active Listings</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latin typeface="Arial"/>
                        </a:rPr>
                        <a:t>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a:latin typeface="Arial"/>
                        </a:rPr>
                        <a:t>Median Sales price</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dirty="0" err="1">
                          <a:latin typeface="Arial"/>
                        </a:rPr>
                        <a:t>Avg</a:t>
                      </a:r>
                      <a:r>
                        <a:rPr lang="en-US" sz="1000" b="1" i="0" u="none" strike="noStrike" dirty="0">
                          <a:latin typeface="Arial"/>
                        </a:rPr>
                        <a:t> DOM</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0341">
                <a:tc>
                  <a:txBody>
                    <a:bodyPr/>
                    <a:lstStyle/>
                    <a:p>
                      <a:pPr algn="r" fontAlgn="ctr"/>
                      <a:r>
                        <a:rPr lang="en-US" sz="1000" b="0" i="0" u="none" strike="noStrike">
                          <a:latin typeface="Arial"/>
                        </a:rPr>
                        <a:t>78701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6.30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c>
                  <a:txBody>
                    <a:bodyPr/>
                    <a:lstStyle/>
                    <a:p>
                      <a:pPr algn="r" fontAlgn="ctr"/>
                      <a:r>
                        <a:rPr lang="en-US" sz="1000" b="0" i="0" u="none" strike="noStrike">
                          <a:latin typeface="Arial"/>
                        </a:rPr>
                        <a:t>$311,250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78703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97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4.85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$711,250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65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78704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4.06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$352,450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57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78705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9.00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C22"/>
                    </a:solidFill>
                  </a:tcPr>
                </a:tc>
                <a:tc>
                  <a:txBody>
                    <a:bodyPr/>
                    <a:lstStyle/>
                    <a:p>
                      <a:pPr algn="r" fontAlgn="ctr"/>
                      <a:r>
                        <a:rPr lang="en-US" sz="1000" b="0" i="0" u="none" strike="noStrike" dirty="0">
                          <a:latin typeface="Arial"/>
                        </a:rPr>
                        <a:t>$247,500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83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78717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$207,500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78727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1.86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$199,500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73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10.75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C22"/>
                    </a:solidFill>
                  </a:tcPr>
                </a:tc>
                <a:tc>
                  <a:txBody>
                    <a:bodyPr/>
                    <a:lstStyle/>
                    <a:p>
                      <a:pPr algn="r" fontAlgn="ctr"/>
                      <a:r>
                        <a:rPr lang="en-US" sz="1000" b="0" i="0" u="none" strike="noStrike">
                          <a:latin typeface="Arial"/>
                        </a:rPr>
                        <a:t>$572,090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146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87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6.21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DAF"/>
                    </a:solidFill>
                  </a:tcPr>
                </a:tc>
                <a:tc>
                  <a:txBody>
                    <a:bodyPr/>
                    <a:lstStyle/>
                    <a:p>
                      <a:pPr algn="r" fontAlgn="ctr"/>
                      <a:r>
                        <a:rPr lang="en-US" sz="1000" b="0" i="0" u="none" strike="noStrike">
                          <a:latin typeface="Arial"/>
                        </a:rPr>
                        <a:t>$429,050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35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126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7.41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c>
                  <a:txBody>
                    <a:bodyPr/>
                    <a:lstStyle/>
                    <a:p>
                      <a:pPr algn="r" fontAlgn="ctr"/>
                      <a:r>
                        <a:rPr lang="en-US" sz="1000" b="0" i="0" u="none" strike="noStrike">
                          <a:latin typeface="Arial"/>
                        </a:rPr>
                        <a:t>$396,573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81</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8.00</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DAF"/>
                    </a:solidFill>
                  </a:tcPr>
                </a:tc>
                <a:tc>
                  <a:txBody>
                    <a:bodyPr/>
                    <a:lstStyle/>
                    <a:p>
                      <a:pPr algn="r" fontAlgn="ctr"/>
                      <a:r>
                        <a:rPr lang="en-US" sz="1000" b="0" i="0" u="none" strike="noStrike">
                          <a:latin typeface="Arial"/>
                        </a:rPr>
                        <a:t>3263200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143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10.00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C22"/>
                    </a:solidFill>
                  </a:tcPr>
                </a:tc>
                <a:tc>
                  <a:txBody>
                    <a:bodyPr/>
                    <a:lstStyle/>
                    <a:p>
                      <a:pPr algn="r" fontAlgn="ctr"/>
                      <a:r>
                        <a:rPr lang="en-US" sz="1000" b="0" i="0" u="none" strike="noStrike">
                          <a:latin typeface="Arial"/>
                        </a:rPr>
                        <a:t>$317,900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88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3.53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$332,500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66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78739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44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2.00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$332,250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28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78746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16</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120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7.50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CC1"/>
                    </a:solidFill>
                  </a:tcPr>
                </a:tc>
                <a:tc>
                  <a:txBody>
                    <a:bodyPr/>
                    <a:lstStyle/>
                    <a:p>
                      <a:pPr algn="r" fontAlgn="ctr"/>
                      <a:r>
                        <a:rPr lang="en-US" sz="1000" b="0" i="0" u="none" strike="noStrike">
                          <a:latin typeface="Arial"/>
                        </a:rPr>
                        <a:t>$802,500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103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78749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18</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2.17</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a:txBody>
                    <a:bodyPr/>
                    <a:lstStyle/>
                    <a:p>
                      <a:pPr algn="r" fontAlgn="ctr"/>
                      <a:r>
                        <a:rPr lang="en-US" sz="1000" b="0" i="0" u="none" strike="noStrike">
                          <a:latin typeface="Arial"/>
                        </a:rPr>
                        <a:t>$245,000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42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78750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12</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3.25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B97"/>
                    </a:solidFill>
                  </a:tcPr>
                </a:tc>
                <a:tc>
                  <a:txBody>
                    <a:bodyPr/>
                    <a:lstStyle/>
                    <a:p>
                      <a:pPr algn="r" fontAlgn="ctr"/>
                      <a:r>
                        <a:rPr lang="en-US" sz="1000" b="0" i="0" u="none" strike="noStrike">
                          <a:latin typeface="Arial"/>
                        </a:rPr>
                        <a:t>$289,000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000" b="0" i="0" u="none" strike="noStrike">
                          <a:latin typeface="Arial"/>
                        </a:rPr>
                        <a:t>84</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2380">
                <a:tc>
                  <a:txBody>
                    <a:bodyPr/>
                    <a:lstStyle/>
                    <a:p>
                      <a:pPr algn="r" fontAlgn="ctr"/>
                      <a:r>
                        <a:rPr lang="en-US" sz="1000" b="0" i="0" u="none" strike="noStrike">
                          <a:latin typeface="Arial"/>
                        </a:rPr>
                        <a:t>78759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15</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a:latin typeface="Arial"/>
                        </a:rPr>
                        <a:t>59</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a:latin typeface="Arial"/>
                        </a:rPr>
                        <a:t>3.93</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CDA96"/>
                    </a:solidFill>
                  </a:tcPr>
                </a:tc>
                <a:tc>
                  <a:txBody>
                    <a:bodyPr/>
                    <a:lstStyle/>
                    <a:p>
                      <a:pPr algn="r" fontAlgn="ctr"/>
                      <a:r>
                        <a:rPr lang="en-US" sz="1000" b="0" i="0" u="none" strike="noStrike">
                          <a:latin typeface="Arial"/>
                        </a:rPr>
                        <a:t>$351,500</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000" b="0" i="0" u="none" strike="noStrike" dirty="0" smtClean="0">
                          <a:latin typeface="Arial"/>
                        </a:rPr>
                        <a:t>72</a:t>
                      </a:r>
                      <a:endParaRPr lang="en-US" sz="1000" b="0" i="0" u="none" strike="noStrike" dirty="0">
                        <a:latin typeface="Arial"/>
                      </a:endParaRP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a:txBody>
                    <a:bodyPr/>
                    <a:lstStyle/>
                    <a:p>
                      <a:pPr algn="l" fontAlgn="ctr"/>
                      <a:r>
                        <a:rPr lang="en-US" sz="1000" b="0" i="0" u="none" strike="noStrike">
                          <a:latin typeface="Arial"/>
                        </a:rPr>
                        <a:t> </a:t>
                      </a: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gridSpan="2">
                  <a:txBody>
                    <a:bodyPr/>
                    <a:lstStyle/>
                    <a:p>
                      <a:pPr algn="l" fontAlgn="ctr"/>
                      <a:r>
                        <a:rPr lang="en-US" sz="1000" b="0" i="0" u="none" strike="noStrike" dirty="0">
                          <a:latin typeface="Arial"/>
                        </a:rPr>
                        <a:t>12+ 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hMerge="1">
                  <a:txBody>
                    <a:bodyPr/>
                    <a:lstStyle/>
                    <a:p>
                      <a:endParaRPr lang="en-US"/>
                    </a:p>
                  </a:txBody>
                  <a:tcPr/>
                </a:tc>
                <a:tc gridSpan="2">
                  <a:txBody>
                    <a:bodyPr/>
                    <a:lstStyle/>
                    <a:p>
                      <a:pPr algn="l" fontAlgn="ctr"/>
                      <a:r>
                        <a:rPr lang="en-US" sz="1000" b="0" i="0" u="none" strike="noStrike">
                          <a:latin typeface="Arial"/>
                        </a:rPr>
                        <a:t>Extreme Buyer's Market</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a:latin typeface="Arial"/>
                        </a:rPr>
                        <a:t>High Depreciation</a:t>
                      </a: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gridSpan="2">
                  <a:txBody>
                    <a:bodyPr/>
                    <a:lstStyle/>
                    <a:p>
                      <a:pPr algn="l" fontAlgn="ctr"/>
                      <a:r>
                        <a:rPr lang="en-US" sz="1000" b="0" i="0" u="none" strike="noStrike" dirty="0">
                          <a:latin typeface="Arial"/>
                        </a:rPr>
                        <a:t>9-12 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803E"/>
                    </a:solidFill>
                  </a:tcPr>
                </a:tc>
                <a:tc hMerge="1">
                  <a:txBody>
                    <a:bodyPr/>
                    <a:lstStyle/>
                    <a:p>
                      <a:endParaRPr lang="en-US"/>
                    </a:p>
                  </a:txBody>
                  <a:tcPr/>
                </a:tc>
                <a:tc gridSpan="2">
                  <a:txBody>
                    <a:bodyPr/>
                    <a:lstStyle/>
                    <a:p>
                      <a:pPr algn="l" fontAlgn="ctr"/>
                      <a:r>
                        <a:rPr lang="en-US" sz="1000" b="0" i="0" u="none" strike="noStrike">
                          <a:latin typeface="Arial"/>
                        </a:rPr>
                        <a:t>Normal Buyer's Market</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a:latin typeface="Arial"/>
                        </a:rPr>
                        <a:t>Moderate Depreciation</a:t>
                      </a: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gridSpan="2">
                  <a:txBody>
                    <a:bodyPr/>
                    <a:lstStyle/>
                    <a:p>
                      <a:pPr algn="l" fontAlgn="ctr"/>
                      <a:r>
                        <a:rPr lang="en-US" sz="1000" b="0" i="0" u="none" strike="noStrike">
                          <a:latin typeface="Arial"/>
                        </a:rPr>
                        <a:t>6-9 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gridSpan="2">
                  <a:txBody>
                    <a:bodyPr/>
                    <a:lstStyle/>
                    <a:p>
                      <a:pPr algn="l" fontAlgn="ctr"/>
                      <a:r>
                        <a:rPr lang="en-US" sz="1000" b="0" i="0" u="none" strike="noStrike">
                          <a:latin typeface="Arial"/>
                        </a:rPr>
                        <a:t>Balanced Market</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Flat</a:t>
                      </a:r>
                      <a:r>
                        <a:rPr lang="en-US" sz="1000" b="0" i="0" u="none" strike="noStrike" dirty="0" smtClean="0">
                          <a:latin typeface="Arial"/>
                        </a:rPr>
                        <a:t>/Slight Depreciation</a:t>
                      </a:r>
                      <a:endParaRPr lang="en-US" sz="1000" b="0" i="0" u="none" strike="noStrike" dirty="0">
                        <a:latin typeface="Arial"/>
                      </a:endParaRP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gridSpan="2">
                  <a:txBody>
                    <a:bodyPr/>
                    <a:lstStyle/>
                    <a:p>
                      <a:pPr algn="l" fontAlgn="ctr"/>
                      <a:r>
                        <a:rPr lang="en-US" sz="1000" b="0" i="0" u="none" strike="noStrike">
                          <a:latin typeface="Arial"/>
                        </a:rPr>
                        <a:t>3-6 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D580"/>
                    </a:solidFill>
                  </a:tcPr>
                </a:tc>
                <a:tc hMerge="1">
                  <a:txBody>
                    <a:bodyPr/>
                    <a:lstStyle/>
                    <a:p>
                      <a:endParaRPr lang="en-US"/>
                    </a:p>
                  </a:txBody>
                  <a:tcPr/>
                </a:tc>
                <a:tc gridSpan="2">
                  <a:txBody>
                    <a:bodyPr/>
                    <a:lstStyle/>
                    <a:p>
                      <a:pPr algn="l" fontAlgn="ctr"/>
                      <a:r>
                        <a:rPr lang="en-US" sz="1000" b="0" i="0" u="none" strike="noStrike" dirty="0">
                          <a:latin typeface="Arial"/>
                        </a:rPr>
                        <a:t>Normal Seller's Market</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a:latin typeface="Arial"/>
                        </a:rPr>
                        <a:t>Moderate Appreciation</a:t>
                      </a: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88">
                <a:tc gridSpan="2">
                  <a:txBody>
                    <a:bodyPr/>
                    <a:lstStyle/>
                    <a:p>
                      <a:pPr algn="l" fontAlgn="ctr"/>
                      <a:r>
                        <a:rPr lang="en-US" sz="1000" b="0" i="0" u="none" strike="noStrike" dirty="0">
                          <a:latin typeface="Arial"/>
                        </a:rPr>
                        <a:t>0-3 Months of Inventory</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64B200"/>
                    </a:solidFill>
                  </a:tcPr>
                </a:tc>
                <a:tc hMerge="1">
                  <a:txBody>
                    <a:bodyPr/>
                    <a:lstStyle/>
                    <a:p>
                      <a:endParaRPr lang="en-US"/>
                    </a:p>
                  </a:txBody>
                  <a:tcPr/>
                </a:tc>
                <a:tc gridSpan="2">
                  <a:txBody>
                    <a:bodyPr/>
                    <a:lstStyle/>
                    <a:p>
                      <a:pPr algn="l" fontAlgn="ctr"/>
                      <a:r>
                        <a:rPr lang="en-US" sz="1000" b="0" i="0" u="none" strike="noStrike" dirty="0">
                          <a:latin typeface="Arial"/>
                        </a:rPr>
                        <a:t>Extreme </a:t>
                      </a:r>
                      <a:r>
                        <a:rPr lang="en-US" sz="1000" b="0" i="0" u="none" strike="noStrike" dirty="0" smtClean="0">
                          <a:latin typeface="Arial"/>
                        </a:rPr>
                        <a:t>Seller’s </a:t>
                      </a:r>
                      <a:r>
                        <a:rPr lang="en-US" sz="1000" b="0" i="0" u="none" strike="noStrike" dirty="0">
                          <a:latin typeface="Arial"/>
                        </a:rPr>
                        <a:t>Market</a:t>
                      </a:r>
                    </a:p>
                  </a:txBody>
                  <a:tcPr marL="12059" marR="12059" marT="120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r>
                        <a:rPr lang="en-US" sz="1000" b="0" i="0" u="none" strike="noStrike" dirty="0">
                          <a:latin typeface="Arial"/>
                        </a:rPr>
                        <a:t>High Appreciation</a:t>
                      </a:r>
                    </a:p>
                  </a:txBody>
                  <a:tcPr marL="12059" marR="12059" marT="1205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latin typeface="Arial"/>
                        </a:rPr>
                        <a:t> </a:t>
                      </a:r>
                    </a:p>
                  </a:txBody>
                  <a:tcPr marL="12059" marR="12059" marT="1205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emplate>
  <TotalTime>52772</TotalTime>
  <Words>2602</Words>
  <Application>Microsoft Macintosh PowerPoint</Application>
  <PresentationFormat>On-screen Show (4:3)</PresentationFormat>
  <Paragraphs>502</Paragraphs>
  <Slides>13</Slides>
  <Notes>1</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Urban</vt:lpstr>
      <vt:lpstr>March 2012 – Advanced Austin Real Estate Market Report</vt:lpstr>
      <vt:lpstr>Slide 2</vt:lpstr>
      <vt:lpstr>Year to Date Sales – March 2012</vt:lpstr>
      <vt:lpstr>Homes Sold per Month– February 2012</vt:lpstr>
      <vt:lpstr>Homes For Sale– March 2012</vt:lpstr>
      <vt:lpstr>Pending Sales per Month– March 2012</vt:lpstr>
      <vt:lpstr>Home Sales by Price Band-        March 2012</vt:lpstr>
      <vt:lpstr>Home Sales by Region- March 2012</vt:lpstr>
      <vt:lpstr>Home Sales by Zip Code-  February 2012</vt:lpstr>
      <vt:lpstr>Mortgage Rates - 12 Year Summary</vt:lpstr>
      <vt:lpstr>Average and Median Sold 14 Year Summary</vt:lpstr>
      <vt:lpstr>Average Days on Market 2006-2012</vt:lpstr>
      <vt:lpstr>Slide 13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tetet</dc:title>
  <dc:creator>Kamal</dc:creator>
  <cp:lastModifiedBy>Kelly stidham</cp:lastModifiedBy>
  <cp:revision>151</cp:revision>
  <dcterms:created xsi:type="dcterms:W3CDTF">2012-03-14T15:54:54Z</dcterms:created>
  <dcterms:modified xsi:type="dcterms:W3CDTF">2012-03-14T16:05:21Z</dcterms:modified>
</cp:coreProperties>
</file>